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12192000" cy="6858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6486"/>
  </p:normalViewPr>
  <p:slideViewPr>
    <p:cSldViewPr snapToGrid="0" snapToObjects="1">
      <p:cViewPr varScale="1">
        <p:scale>
          <a:sx n="90" d="100"/>
          <a:sy n="90" d="100"/>
        </p:scale>
        <p:origin x="23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14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4"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5"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6"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433FB4FB-BCD9-49B8-B61B-53B9FFA931D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noRot="1" noChangeAspect="1"/>
          </p:cNvSpPr>
          <p:nvPr>
            <p:ph type="sldImg"/>
          </p:nvPr>
        </p:nvSpPr>
        <p:spPr>
          <a:xfrm>
            <a:off x="685800" y="1143000"/>
            <a:ext cx="5486040" cy="308592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77"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881676F9-20AD-4708-8EF9-0384FEE7CD1B}" type="slidenum">
              <a:rPr lang="en-DK"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685800" y="1143000"/>
            <a:ext cx="5486400" cy="3086100"/>
          </a:xfrm>
          <a:prstGeom prst="rect">
            <a:avLst/>
          </a:prstGeom>
          <a:ln w="0">
            <a:noFill/>
          </a:ln>
        </p:spPr>
      </p:sp>
      <p:sp>
        <p:nvSpPr>
          <p:cNvPr id="30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GB" sz="1200" b="0" strike="noStrike" spc="-1" dirty="0">
                <a:solidFill>
                  <a:srgbClr val="000000"/>
                </a:solidFill>
                <a:latin typeface="+mn-lt"/>
                <a:ea typeface="+mn-ea"/>
              </a:rPr>
              <a:t>Different </a:t>
            </a:r>
            <a:r>
              <a:rPr lang="en-GB" sz="1200" b="0" strike="noStrike" spc="-1" dirty="0" err="1">
                <a:solidFill>
                  <a:srgbClr val="000000"/>
                </a:solidFill>
                <a:latin typeface="+mn-lt"/>
                <a:ea typeface="+mn-ea"/>
              </a:rPr>
              <a:t>colors</a:t>
            </a:r>
            <a:r>
              <a:rPr lang="en-GB" sz="1200" b="0" strike="noStrike" spc="-1" dirty="0">
                <a:solidFill>
                  <a:srgbClr val="000000"/>
                </a:solidFill>
                <a:latin typeface="+mn-lt"/>
                <a:ea typeface="+mn-ea"/>
              </a:rPr>
              <a:t> for different metabolites. The instrument will detect a compound m/z in a window of 10 ppm error approximately. It doesn’t always measure the same exact m/z (it shifts a bit) – so centroiding will only keep the local maximum of each range.</a:t>
            </a:r>
            <a:endParaRPr lang="en-US" sz="1200" b="0" strike="noStrike" spc="-1" dirty="0">
              <a:latin typeface="Arial"/>
            </a:endParaRPr>
          </a:p>
        </p:txBody>
      </p:sp>
      <p:sp>
        <p:nvSpPr>
          <p:cNvPr id="304"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5DB56C9-E16D-45FF-B19C-E26C59000F6D}" type="slidenum">
              <a:rPr lang="en-US"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DK" dirty="0"/>
              <a:t>First step of preprocessing is feature detection</a:t>
            </a:r>
          </a:p>
        </p:txBody>
      </p:sp>
      <p:sp>
        <p:nvSpPr>
          <p:cNvPr id="4" name="Slide Number Placeholder 3"/>
          <p:cNvSpPr>
            <a:spLocks noGrp="1"/>
          </p:cNvSpPr>
          <p:nvPr>
            <p:ph type="sldNum" idx="9"/>
          </p:nvPr>
        </p:nvSpPr>
        <p:spPr/>
        <p:txBody>
          <a:bodyPr/>
          <a:lstStyle/>
          <a:p>
            <a:pPr algn="r">
              <a:buNone/>
            </a:pPr>
            <a:fld id="{433FB4FB-BCD9-49B8-B61B-53B9FFA931DF}"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300421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685800" y="1143000"/>
            <a:ext cx="5486400" cy="3086100"/>
          </a:xfrm>
          <a:prstGeom prst="rect">
            <a:avLst/>
          </a:prstGeom>
          <a:ln w="0">
            <a:noFill/>
          </a:ln>
        </p:spPr>
      </p:sp>
      <p:sp>
        <p:nvSpPr>
          <p:cNvPr id="30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Only peaks that are above the noise threshold (user-defined) are taken into account. This saves computational resources and decreases the noise in the resulting output. Mass traces are extended in retention time. The extension phase ends when either the frequency of gathered peaks drops below a threshold.</a:t>
            </a:r>
            <a:endParaRPr lang="en-US" sz="2000" b="0" strike="noStrike" spc="-1" dirty="0">
              <a:latin typeface="Arial"/>
            </a:endParaRPr>
          </a:p>
        </p:txBody>
      </p:sp>
      <p:sp>
        <p:nvSpPr>
          <p:cNvPr id="307"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99879B-3740-4E5B-8B10-1B8617FED67B}" type="slidenum">
              <a:rPr lang="en-US" sz="1200" b="0" strike="noStrike" spc="-1">
                <a:latin typeface="Times New Roman"/>
              </a:rPr>
              <a:t>17</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685800" y="1143000"/>
            <a:ext cx="5486040" cy="3085920"/>
          </a:xfrm>
          <a:prstGeom prst="rect">
            <a:avLst/>
          </a:prstGeom>
          <a:ln w="0">
            <a:noFill/>
          </a:ln>
        </p:spPr>
      </p:sp>
      <p:sp>
        <p:nvSpPr>
          <p:cNvPr id="3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Mass traces may consist of several consecutively (partly overlapping) eluting peaks. Especially in metabolomics, isomeric compounds with exactly the same mass but different </a:t>
            </a:r>
            <a:r>
              <a:rPr lang="en-GB" sz="2000" b="0" strike="noStrike" spc="-1" dirty="0" err="1">
                <a:latin typeface="Arial"/>
              </a:rPr>
              <a:t>retentional</a:t>
            </a:r>
            <a:r>
              <a:rPr lang="en-GB" sz="2000" b="0" strike="noStrike" spc="-1" dirty="0">
                <a:latin typeface="Arial"/>
              </a:rPr>
              <a:t> behaviour may still be contained in the same mass trace. This detects local minima/maxima in order to separate the chromatographic peaks from each other . This method in other words is "deconvolution”.</a:t>
            </a:r>
            <a:endParaRPr lang="en-US" sz="2000" b="0" strike="noStrike" spc="-1" dirty="0">
              <a:latin typeface="Arial"/>
            </a:endParaRPr>
          </a:p>
        </p:txBody>
      </p:sp>
      <p:sp>
        <p:nvSpPr>
          <p:cNvPr id="310"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14D5719-0A82-4A14-B482-55A7B0F13BB0}" type="slidenum">
              <a:rPr lang="en-US" sz="1200" b="0" strike="noStrike" spc="-1">
                <a:latin typeface="Times New Roman"/>
              </a:rPr>
              <a:t>18</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Monoisotopic mass traces are accompanied by satellite C13 peaks and thus may make the analysis more difficult. </a:t>
            </a:r>
            <a:r>
              <a:rPr lang="en-GB" sz="2000" b="0" strike="noStrike" spc="-1" dirty="0" err="1">
                <a:latin typeface="Arial"/>
              </a:rPr>
              <a:t>FeatureFinderMetabo</a:t>
            </a:r>
            <a:r>
              <a:rPr lang="en-GB" sz="2000" b="0" strike="noStrike" spc="-1" dirty="0">
                <a:latin typeface="Arial"/>
              </a:rPr>
              <a:t> </a:t>
            </a:r>
            <a:r>
              <a:rPr lang="en-GB" sz="2000" b="0" strike="noStrike" spc="-1" dirty="0" err="1">
                <a:latin typeface="Arial"/>
              </a:rPr>
              <a:t>fulfills</a:t>
            </a:r>
            <a:r>
              <a:rPr lang="en-GB" sz="2000" b="0" strike="noStrike" spc="-1" dirty="0">
                <a:latin typeface="Arial"/>
              </a:rPr>
              <a:t> a further data reduction step by assembling compatible mass traces to metabolite features (that is, all mass traces originating from one metabolite).</a:t>
            </a:r>
            <a:endParaRPr lang="en-US" sz="2000" b="0" strike="noStrike" spc="-1" dirty="0">
              <a:latin typeface="Arial"/>
            </a:endParaRPr>
          </a:p>
        </p:txBody>
      </p:sp>
      <p:sp>
        <p:nvSpPr>
          <p:cNvPr id="313"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ED14AF1-00E4-433E-8259-76C4119FB260}" type="slidenum">
              <a:rPr lang="en-US" sz="1200" b="0" strike="noStrike" spc="-1">
                <a:latin typeface="Times New Roman"/>
              </a:rPr>
              <a:t>19</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noRot="1" noChangeAspect="1"/>
          </p:cNvSpPr>
          <p:nvPr>
            <p:ph type="sldImg"/>
          </p:nvPr>
        </p:nvSpPr>
        <p:spPr>
          <a:xfrm>
            <a:off x="685800" y="1143000"/>
            <a:ext cx="5486400" cy="3086100"/>
          </a:xfrm>
          <a:prstGeom prst="rect">
            <a:avLst/>
          </a:prstGeom>
          <a:ln w="0">
            <a:noFill/>
          </a:ln>
        </p:spPr>
      </p:sp>
      <p:sp>
        <p:nvSpPr>
          <p:cNvPr id="315"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Work with figure – reference for alignment is the file with the highest number of features (purple) </a:t>
            </a:r>
          </a:p>
        </p:txBody>
      </p:sp>
      <p:sp>
        <p:nvSpPr>
          <p:cNvPr id="316"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336DD84F-12E2-4316-A080-AF615CF6CD7F}" type="slidenum">
              <a:rPr lang="en-DK" sz="1200" b="0" strike="noStrike" spc="-1">
                <a:latin typeface="Times New Roman"/>
              </a:rPr>
              <a:t>20</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685800" y="1143000"/>
            <a:ext cx="5486400" cy="3086100"/>
          </a:xfrm>
          <a:prstGeom prst="rect">
            <a:avLst/>
          </a:prstGeom>
          <a:ln w="0">
            <a:noFill/>
          </a:ln>
        </p:spPr>
      </p:sp>
      <p:sp>
        <p:nvSpPr>
          <p:cNvPr id="318"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We have two feature maps that have several features , different ones or the same..</a:t>
            </a:r>
          </a:p>
        </p:txBody>
      </p:sp>
      <p:sp>
        <p:nvSpPr>
          <p:cNvPr id="319"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5B5AA127-4A01-4602-BC5B-6EC5DAB582FA}" type="slidenum">
              <a:rPr lang="en-DK" sz="1200" b="0" strike="noStrike" spc="-1">
                <a:latin typeface="Times New Roman"/>
              </a:rPr>
              <a:t>21</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noRot="1" noChangeAspect="1"/>
          </p:cNvSpPr>
          <p:nvPr>
            <p:ph type="sldImg"/>
          </p:nvPr>
        </p:nvSpPr>
        <p:spPr>
          <a:xfrm>
            <a:off x="685800" y="1143000"/>
            <a:ext cx="5486040" cy="3085920"/>
          </a:xfrm>
          <a:prstGeom prst="rect">
            <a:avLst/>
          </a:prstGeom>
          <a:ln w="0">
            <a:noFill/>
          </a:ln>
        </p:spPr>
      </p:sp>
      <p:sp>
        <p:nvSpPr>
          <p:cNvPr id="32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GB" sz="2000" b="0" strike="noStrike" spc="-1">
                <a:latin typeface="Arial"/>
              </a:rPr>
              <a:t>Build your own custom workflows for automated data processing</a:t>
            </a:r>
            <a:endParaRPr lang="en-US" sz="2000" b="0" strike="noStrike" spc="-1">
              <a:latin typeface="Arial"/>
            </a:endParaRPr>
          </a:p>
          <a:p>
            <a:pPr marL="216000" indent="-216000">
              <a:lnSpc>
                <a:spcPct val="100000"/>
              </a:lnSpc>
              <a:buNone/>
            </a:pPr>
            <a:endParaRPr lang="en-US" sz="2000" b="0" strike="noStrike" spc="-1">
              <a:latin typeface="Arial"/>
            </a:endParaRPr>
          </a:p>
        </p:txBody>
      </p:sp>
      <p:sp>
        <p:nvSpPr>
          <p:cNvPr id="322"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05F21A75-9C31-48BC-B748-0283639580C0}" type="slidenum">
              <a:rPr lang="en-DK" sz="1200" b="0" strike="noStrike" spc="-1">
                <a:latin typeface="Times New Roman"/>
              </a:rPr>
              <a:t>23</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685800" y="1143000"/>
            <a:ext cx="5486400" cy="308610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5"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A1F03FCB-D38B-4070-85DA-0F07C8880EF1}" type="slidenum">
              <a:rPr lang="en-DK" sz="1200" b="0" strike="noStrike" spc="-1">
                <a:latin typeface="Times New Roman"/>
              </a:rPr>
              <a:t>24</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685800" y="1143000"/>
            <a:ext cx="5486400" cy="308610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8"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FEAA836C-334E-4A35-A4B1-8E11332293E6}" type="slidenum">
              <a:rPr lang="en-DK" sz="1200" b="0" strike="noStrike" spc="-1">
                <a:latin typeface="Times New Roman"/>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88920" y="744480"/>
            <a:ext cx="6619680" cy="3723840"/>
          </a:xfrm>
          <a:prstGeom prst="rect">
            <a:avLst/>
          </a:prstGeom>
          <a:ln w="0">
            <a:noFill/>
          </a:ln>
        </p:spPr>
      </p:sp>
      <p:sp>
        <p:nvSpPr>
          <p:cNvPr id="279" name="PlaceHolder 2"/>
          <p:cNvSpPr>
            <a:spLocks noGrp="1"/>
          </p:cNvSpPr>
          <p:nvPr>
            <p:ph type="body"/>
          </p:nvPr>
        </p:nvSpPr>
        <p:spPr>
          <a:xfrm>
            <a:off x="679320" y="4716360"/>
            <a:ext cx="5438520" cy="4465080"/>
          </a:xfrm>
          <a:prstGeom prst="rect">
            <a:avLst/>
          </a:prstGeom>
          <a:noFill/>
          <a:ln w="0">
            <a:noFill/>
          </a:ln>
        </p:spPr>
        <p:txBody>
          <a:bodyPr anchor="t">
            <a:noAutofit/>
          </a:bodyPr>
          <a:lstStyle/>
          <a:p>
            <a:pPr marL="441000" indent="-306360">
              <a:lnSpc>
                <a:spcPct val="100000"/>
              </a:lnSpc>
              <a:buClr>
                <a:srgbClr val="000000"/>
              </a:buClr>
              <a:buFont typeface="StarSymbol"/>
              <a:buChar char="-"/>
            </a:pPr>
            <a:r>
              <a:rPr lang="en-US" sz="2000" b="0" strike="noStrike" spc="-1">
                <a:latin typeface="Arial"/>
              </a:rPr>
              <a:t>direct publishing after straightforward software analysis </a:t>
            </a:r>
          </a:p>
          <a:p>
            <a:pPr marL="441000" indent="-306360">
              <a:lnSpc>
                <a:spcPct val="100000"/>
              </a:lnSpc>
              <a:buClr>
                <a:srgbClr val="000000"/>
              </a:buClr>
              <a:buFont typeface="StarSymbol"/>
              <a:buChar char="-"/>
            </a:pPr>
            <a:r>
              <a:rPr lang="en-US" sz="2000" b="0" strike="noStrike" spc="-1">
                <a:latin typeface="Arial"/>
              </a:rPr>
              <a:t>“One-Tool-Solution” for every type of experiment</a:t>
            </a:r>
          </a:p>
          <a:p>
            <a:pPr marL="441000" indent="-306360">
              <a:lnSpc>
                <a:spcPct val="100000"/>
              </a:lnSpc>
              <a:buClr>
                <a:srgbClr val="000000"/>
              </a:buClr>
              <a:buFont typeface="StarSymbol"/>
              <a:buChar char="-"/>
            </a:pPr>
            <a:r>
              <a:rPr lang="en-US" sz="2000" b="0" strike="noStrike" spc="-1">
                <a:latin typeface="Arial"/>
              </a:rPr>
              <a:t>the workflow should replace most of the informatics part of the methods section (a zip in addition to the “Excel” results)</a:t>
            </a:r>
          </a:p>
          <a:p>
            <a:pPr>
              <a:lnSpc>
                <a:spcPct val="100000"/>
              </a:lnSpc>
              <a:buNone/>
              <a:tabLst>
                <a:tab pos="0" algn="l"/>
              </a:tabLst>
            </a:pPr>
            <a:endParaRPr lang="en-US" sz="2000" b="0" strike="noStrike" spc="-1">
              <a:latin typeface="Arial"/>
            </a:endParaRPr>
          </a:p>
        </p:txBody>
      </p:sp>
      <p:sp>
        <p:nvSpPr>
          <p:cNvPr id="280" name="PlaceHolder 3"/>
          <p:cNvSpPr>
            <a:spLocks noGrp="1"/>
          </p:cNvSpPr>
          <p:nvPr>
            <p:ph type="sldNum" idx="17"/>
          </p:nvPr>
        </p:nvSpPr>
        <p:spPr>
          <a:xfrm>
            <a:off x="3848760" y="9427680"/>
            <a:ext cx="2947320" cy="49680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Trebuchet MS"/>
                <a:ea typeface="Trebuchet MS"/>
              </a:defRPr>
            </a:lvl1pPr>
          </a:lstStyle>
          <a:p>
            <a:pPr algn="r">
              <a:lnSpc>
                <a:spcPct val="100000"/>
              </a:lnSpc>
              <a:buNone/>
            </a:pPr>
            <a:fld id="{2C438A43-EB64-4FC0-9EB7-D82BD42E32A9}" type="slidenum">
              <a:rPr lang="en-US" sz="1200" b="0" strike="noStrike" spc="-1">
                <a:solidFill>
                  <a:srgbClr val="000000"/>
                </a:solidFill>
                <a:latin typeface="Trebuchet MS"/>
                <a:ea typeface="Trebuchet MS"/>
              </a:rPr>
              <a:t>3</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138240" y="768240"/>
            <a:ext cx="6822720" cy="3838320"/>
          </a:xfrm>
          <a:prstGeom prst="rect">
            <a:avLst/>
          </a:prstGeom>
          <a:ln w="0">
            <a:noFill/>
          </a:ln>
        </p:spPr>
      </p:sp>
      <p:sp>
        <p:nvSpPr>
          <p:cNvPr id="282"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00000"/>
              </a:lnSpc>
              <a:spcBef>
                <a:spcPts val="360"/>
              </a:spcBef>
              <a:buNone/>
              <a:tabLst>
                <a:tab pos="0" algn="l"/>
              </a:tabLst>
            </a:pPr>
            <a:r>
              <a:rPr lang="de-DE" sz="2000" b="0" strike="noStrike" spc="-1">
                <a:latin typeface="Arial"/>
              </a:rPr>
              <a:t>To understand OpenMS we need to understand </a:t>
            </a:r>
            <a:endParaRPr lang="en-US" sz="2000" b="0" strike="noStrike" spc="-1">
              <a:latin typeface="Arial"/>
            </a:endParaRPr>
          </a:p>
        </p:txBody>
      </p:sp>
      <p:sp>
        <p:nvSpPr>
          <p:cNvPr id="283" name="PlaceHolder 3"/>
          <p:cNvSpPr>
            <a:spLocks noGrp="1"/>
          </p:cNvSpPr>
          <p:nvPr>
            <p:ph type="sldNum" idx="18"/>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2E8FA805-4B72-42B7-A729-4A24CE58FE30}" type="slidenum">
              <a:rPr lang="en-US" sz="1200" b="0" strike="noStrike" spc="-1">
                <a:solidFill>
                  <a:srgbClr val="000000"/>
                </a:solidFill>
                <a:latin typeface="+mn-lt"/>
                <a:ea typeface="+mn-ea"/>
              </a:rPr>
              <a:t>7</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noRot="1" noChangeAspect="1"/>
          </p:cNvSpPr>
          <p:nvPr>
            <p:ph type="sldImg"/>
          </p:nvPr>
        </p:nvSpPr>
        <p:spPr>
          <a:xfrm>
            <a:off x="138240" y="768240"/>
            <a:ext cx="6822720" cy="3838320"/>
          </a:xfrm>
          <a:prstGeom prst="rect">
            <a:avLst/>
          </a:prstGeom>
          <a:ln w="0">
            <a:noFill/>
          </a:ln>
        </p:spPr>
      </p:sp>
      <p:sp>
        <p:nvSpPr>
          <p:cNvPr id="285"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10000"/>
              </a:lnSpc>
              <a:spcBef>
                <a:spcPts val="400"/>
              </a:spcBef>
              <a:buNone/>
              <a:tabLst>
                <a:tab pos="0" algn="l"/>
              </a:tabLst>
            </a:pPr>
            <a:r>
              <a:rPr lang="en-US" sz="2400" b="0" strike="noStrike" spc="-1">
                <a:latin typeface="Arial"/>
              </a:rPr>
              <a:t>Many workflow systems exist with different characteristics: </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Standalone, server-based or both</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levels of visualization of the workflows (from scripts only to  visually construct- and configurable with interactive outputs)</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executors for various compute environments </a:t>
            </a:r>
            <a:br>
              <a:rPr sz="1800"/>
            </a:br>
            <a:r>
              <a:rPr lang="en-US" sz="1800" b="0" strike="noStrike" spc="-1">
                <a:latin typeface="Arial"/>
              </a:rPr>
              <a:t>(local, container, cloud, HPC scheduler)</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Workflow execution only vs. full integration platform</a:t>
            </a:r>
          </a:p>
          <a:p>
            <a:pPr>
              <a:lnSpc>
                <a:spcPct val="110000"/>
              </a:lnSpc>
              <a:spcBef>
                <a:spcPts val="281"/>
              </a:spcBef>
              <a:buNone/>
              <a:tabLst>
                <a:tab pos="0" algn="l"/>
              </a:tabLst>
            </a:pPr>
            <a:endParaRPr lang="en-US" sz="1200" b="0" strike="noStrike" spc="-1">
              <a:latin typeface="Arial"/>
            </a:endParaRPr>
          </a:p>
          <a:p>
            <a:pPr>
              <a:lnSpc>
                <a:spcPct val="100000"/>
              </a:lnSpc>
              <a:spcBef>
                <a:spcPts val="641"/>
              </a:spcBef>
              <a:buNone/>
              <a:tabLst>
                <a:tab pos="0" algn="l"/>
              </a:tabLst>
            </a:pPr>
            <a:r>
              <a:rPr lang="en-US" sz="1200" b="0" strike="noStrike" spc="-1">
                <a:latin typeface="Arial"/>
              </a:rPr>
              <a:t>Galaxy Great for:</a:t>
            </a:r>
          </a:p>
          <a:p>
            <a:pPr marL="457200" indent="-343080">
              <a:lnSpc>
                <a:spcPct val="100000"/>
              </a:lnSpc>
              <a:spcBef>
                <a:spcPts val="641"/>
              </a:spcBef>
              <a:buClr>
                <a:srgbClr val="000000"/>
              </a:buClr>
              <a:buFont typeface="Arial"/>
              <a:buChar char="•"/>
              <a:tabLst>
                <a:tab pos="0" algn="l"/>
              </a:tabLst>
            </a:pPr>
            <a:r>
              <a:rPr lang="en-US" sz="1200" b="0" strike="noStrike" spc="-1">
                <a:latin typeface="Arial"/>
              </a:rPr>
              <a:t>Integration created by Matthias Bernt, UFZ Leipzig</a:t>
            </a:r>
          </a:p>
          <a:p>
            <a:pPr>
              <a:lnSpc>
                <a:spcPct val="100000"/>
              </a:lnSpc>
              <a:buNone/>
              <a:tabLst>
                <a:tab pos="0" algn="l"/>
              </a:tabLst>
            </a:pPr>
            <a:r>
              <a:rPr lang="en-US" sz="1200" b="0" strike="noStrike" spc="-1">
                <a:latin typeface="Arial"/>
              </a:rPr>
              <a:t>Stable workflows that only use tools of an OpenMS release (current 2.6.0)</a:t>
            </a:r>
          </a:p>
          <a:p>
            <a:pPr marL="457200" indent="-343080">
              <a:lnSpc>
                <a:spcPct val="100000"/>
              </a:lnSpc>
              <a:buClr>
                <a:srgbClr val="000000"/>
              </a:buClr>
              <a:buFont typeface="Arial"/>
              <a:buChar char="•"/>
              <a:tabLst>
                <a:tab pos="0" algn="l"/>
              </a:tabLst>
            </a:pPr>
            <a:r>
              <a:rPr lang="en-US" sz="1200" b="0" strike="noStrike" spc="-1">
                <a:latin typeface="Arial"/>
              </a:rPr>
              <a:t>Promoting tools without having users install OpenMS </a:t>
            </a:r>
            <a:br>
              <a:rPr sz="1200"/>
            </a:br>
            <a:r>
              <a:rPr lang="en-US" sz="1200" b="0" strike="noStrike" spc="-1">
                <a:latin typeface="Arial"/>
              </a:rPr>
              <a:t>Why not try out our Protein-Protein cross-linking tool?</a:t>
            </a:r>
          </a:p>
          <a:p>
            <a:pPr>
              <a:lnSpc>
                <a:spcPct val="100000"/>
              </a:lnSpc>
              <a:buNone/>
              <a:tabLst>
                <a:tab pos="0" algn="l"/>
              </a:tabLst>
            </a:pPr>
            <a:r>
              <a:rPr lang="en-US" sz="1200" b="0" strike="noStrike" spc="-1">
                <a:latin typeface="Arial"/>
              </a:rPr>
              <a:t>Getting compute infrastructure for free at https://usegalaxy.eu/</a:t>
            </a:r>
          </a:p>
          <a:p>
            <a:pPr>
              <a:lnSpc>
                <a:spcPct val="100000"/>
              </a:lnSpc>
              <a:spcBef>
                <a:spcPts val="360"/>
              </a:spcBef>
              <a:buNone/>
              <a:tabLst>
                <a:tab pos="0" algn="l"/>
              </a:tabLst>
            </a:pPr>
            <a:endParaRPr lang="en-US" sz="1200" b="0" strike="noStrike" spc="-1">
              <a:latin typeface="Arial"/>
            </a:endParaRPr>
          </a:p>
        </p:txBody>
      </p:sp>
      <p:sp>
        <p:nvSpPr>
          <p:cNvPr id="286" name="PlaceHolder 3"/>
          <p:cNvSpPr>
            <a:spLocks noGrp="1"/>
          </p:cNvSpPr>
          <p:nvPr>
            <p:ph type="sldNum" idx="19"/>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7ECCC3C2-1329-43DC-9571-E5FC013B326B}" type="slidenum">
              <a:rPr lang="en-US" sz="1200" b="0" strike="noStrike" spc="-1">
                <a:solidFill>
                  <a:srgbClr val="000000"/>
                </a:solidFill>
                <a:latin typeface="+mn-lt"/>
                <a:ea typeface="+mn-ea"/>
              </a:rPr>
              <a:t>9</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noRot="1" noChangeAspect="1"/>
          </p:cNvSpPr>
          <p:nvPr>
            <p:ph type="sldImg"/>
          </p:nvPr>
        </p:nvSpPr>
        <p:spPr>
          <a:xfrm>
            <a:off x="685800" y="1143000"/>
            <a:ext cx="5486400" cy="3086100"/>
          </a:xfrm>
          <a:prstGeom prst="rect">
            <a:avLst/>
          </a:prstGeom>
          <a:ln w="0">
            <a:noFill/>
          </a:ln>
        </p:spPr>
      </p:sp>
      <p:sp>
        <p:nvSpPr>
          <p:cNvPr id="28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89"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666437D3-3715-4C81-B97F-6DBB4D992E8F}" type="slidenum">
              <a:rPr lang="en-DK"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685800" y="1143000"/>
            <a:ext cx="5486400" cy="3086100"/>
          </a:xfrm>
          <a:prstGeom prst="rect">
            <a:avLst/>
          </a:prstGeom>
          <a:ln w="0">
            <a:noFill/>
          </a:ln>
        </p:spPr>
      </p:sp>
      <p:sp>
        <p:nvSpPr>
          <p:cNvPr id="29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2"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C6202D37-6E93-47A6-BB10-B64C053F0D1F}" type="slidenum">
              <a:rPr lang="en-DK"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685800" y="1143000"/>
            <a:ext cx="5486400" cy="308610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DK" sz="2000" b="0" strike="noStrike" spc="-1">
                <a:latin typeface="Arial"/>
              </a:rPr>
              <a:t>1250 raw data</a:t>
            </a:r>
            <a:endParaRPr lang="en-US" sz="2000" b="0" strike="noStrike" spc="-1">
              <a:latin typeface="Arial"/>
            </a:endParaRPr>
          </a:p>
          <a:p>
            <a:pPr>
              <a:lnSpc>
                <a:spcPct val="100000"/>
              </a:lnSpc>
              <a:buNone/>
              <a:tabLst>
                <a:tab pos="0" algn="l"/>
              </a:tabLst>
            </a:pPr>
            <a:endParaRPr lang="en-US" sz="2000" b="0" strike="noStrike" spc="-1">
              <a:latin typeface="Arial"/>
            </a:endParaRPr>
          </a:p>
        </p:txBody>
      </p:sp>
      <p:sp>
        <p:nvSpPr>
          <p:cNvPr id="295"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D2314DDB-B39D-40B9-AA2E-5E0267999F43}" type="slidenum">
              <a:rPr lang="en-DK" sz="1200" b="0" strike="noStrike" spc="-1">
                <a:latin typeface="Times New Roman"/>
              </a:rPr>
              <a:t>12</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noRot="1" noChangeAspect="1"/>
          </p:cNvSpPr>
          <p:nvPr>
            <p:ph type="sldImg"/>
          </p:nvPr>
        </p:nvSpPr>
        <p:spPr>
          <a:xfrm>
            <a:off x="685800" y="1143000"/>
            <a:ext cx="5486400" cy="3086100"/>
          </a:xfrm>
          <a:prstGeom prst="rect">
            <a:avLst/>
          </a:prstGeom>
          <a:ln w="0">
            <a:noFill/>
          </a:ln>
        </p:spPr>
      </p:sp>
      <p:sp>
        <p:nvSpPr>
          <p:cNvPr id="29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a:lnSpc>
                <a:spcPct val="100000"/>
              </a:lnSpc>
              <a:buClr>
                <a:srgbClr val="000000"/>
              </a:buClr>
              <a:buFont typeface="StarSymbol"/>
              <a:buAutoNum type="arabicPeriod"/>
            </a:pPr>
            <a:r>
              <a:rPr lang="en-DK" sz="2000" b="0" strike="noStrike" spc="-1">
                <a:latin typeface="Arial"/>
              </a:rPr>
              <a:t>PREPROCESSING step: a series of</a:t>
            </a:r>
            <a:r>
              <a:rPr lang="da-DK" sz="2000" b="0" strike="noStrike" spc="-1">
                <a:latin typeface="Arial"/>
              </a:rPr>
              <a:t> algorithms that convert your raw data to a table of metabolic features</a:t>
            </a:r>
            <a:endParaRPr lang="en-US" sz="2000" b="0" strike="noStrike" spc="-1">
              <a:latin typeface="Arial"/>
            </a:endParaRPr>
          </a:p>
          <a:p>
            <a:pPr marL="228600" indent="-228600">
              <a:lnSpc>
                <a:spcPct val="100000"/>
              </a:lnSpc>
              <a:buClr>
                <a:srgbClr val="000000"/>
              </a:buClr>
              <a:buFont typeface="StarSymbol"/>
              <a:buAutoNum type="arabicPeriod"/>
            </a:pPr>
            <a:r>
              <a:rPr lang="en-DK" sz="2000" b="0" strike="noStrike" spc="-1">
                <a:latin typeface="Arial"/>
              </a:rPr>
              <a:t>SIRIUS+CSI:FingerID: formula and structural predictions. </a:t>
            </a:r>
            <a:endParaRPr lang="en-US" sz="2000" b="0" strike="noStrike" spc="-1">
              <a:latin typeface="Arial"/>
            </a:endParaRPr>
          </a:p>
          <a:p>
            <a:pPr marL="228600" indent="-228600">
              <a:lnSpc>
                <a:spcPct val="100000"/>
              </a:lnSpc>
              <a:buClr>
                <a:srgbClr val="000000"/>
              </a:buClr>
              <a:buFont typeface="StarSymbol"/>
              <a:buAutoNum type="arabicPeriod"/>
            </a:pPr>
            <a:r>
              <a:rPr lang="en-GB" sz="1200" b="0" strike="noStrike" spc="-1">
                <a:solidFill>
                  <a:srgbClr val="000000"/>
                </a:solidFill>
                <a:latin typeface="+mn-lt"/>
                <a:ea typeface="+mn-ea"/>
              </a:rPr>
              <a:t>GNPS FBMN and library matching</a:t>
            </a:r>
            <a:endParaRPr lang="en-US" sz="1200" b="0" strike="noStrike" spc="-1">
              <a:latin typeface="Arial"/>
            </a:endParaRPr>
          </a:p>
          <a:p>
            <a:pPr marL="228600" indent="-228600">
              <a:lnSpc>
                <a:spcPct val="100000"/>
              </a:lnSpc>
              <a:buClr>
                <a:srgbClr val="000000"/>
              </a:buClr>
              <a:buFont typeface="StarSymbol"/>
              <a:buAutoNum type="arabicPeriod"/>
            </a:pPr>
            <a:r>
              <a:rPr lang="en-GB" sz="1200" b="0" strike="noStrike" spc="-1">
                <a:solidFill>
                  <a:srgbClr val="000000"/>
                </a:solidFill>
                <a:latin typeface="+mn-lt"/>
                <a:ea typeface="+mn-ea"/>
              </a:rPr>
              <a:t>Re-quantification &amp;data exploration</a:t>
            </a: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p:txBody>
      </p:sp>
      <p:sp>
        <p:nvSpPr>
          <p:cNvPr id="298"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14308F6C-6379-4A91-B2F8-82A7B30DA0E8}" type="slidenum">
              <a:rPr lang="en-DK"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noRot="1" noChangeAspect="1"/>
          </p:cNvSpPr>
          <p:nvPr>
            <p:ph type="sldImg"/>
          </p:nvPr>
        </p:nvSpPr>
        <p:spPr>
          <a:xfrm>
            <a:off x="685800" y="1143000"/>
            <a:ext cx="5486040" cy="3085920"/>
          </a:xfrm>
          <a:prstGeom prst="rect">
            <a:avLst/>
          </a:prstGeom>
          <a:ln w="0">
            <a:noFill/>
          </a:ln>
        </p:spPr>
      </p:sp>
      <p:sp>
        <p:nvSpPr>
          <p:cNvPr id="30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01"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37C21E9-51A8-4A05-8ECE-2792173AA362}" type="slidenum">
              <a:rPr lang="en-US" sz="1200" b="0" strike="noStrike" spc="-1">
                <a:latin typeface="Times New Roman"/>
              </a:rPr>
              <a:t>14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0D538E98-522B-4C6D-AE77-C48A8FC7602A}"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5"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C6AFD23-EAF3-4D29-8D6E-D42317FA611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8"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9"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0"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543C4D55-D782-4EB6-9F2B-023D954794F8}"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3"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4"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5"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6"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7"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C64F6F2D-6454-4445-AB72-3F7BB5444F3B}"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8214030F-5930-406B-AA90-52F09A40BCD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F1FC3EC-BF4F-4F79-9004-B922B4755FD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3"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99D027B6-496A-44C1-863F-5312D5ECB18D}"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E612816-AFBF-4BD5-991E-E78A2FC99344}"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1CBFE5E-6ED0-4A4A-9C11-38EA2899339C}"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C580FF3-F6B4-43EB-BD2A-65C97C7E359B}"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9DA92A5-F5E8-4959-8AE3-355B4BF5B945}"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FE92F52-4C4B-47EC-BD4D-C8159E7B2F3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4"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5"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6"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16926E59-E11A-49BF-8E6F-7283A641386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8"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9"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0"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72D78FF6-A63C-4DFC-9EC8-B8A0E4CD44A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3"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5BAF738-0089-4CD5-BEF0-A66567D01DDC}"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6"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8"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793E32C-1317-49A1-99F3-A8EB507C29F8}"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1"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2"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3"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4"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5"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4A1123B5-BC6C-4CFB-B6CF-2BB39710FE26}"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6"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0"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68A3185-F345-49C6-95FB-21A74E24EC1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0"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1"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3"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4"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5"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8"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3"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6"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7"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8"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9"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40"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8"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FE2EAF37-EC5B-4022-991E-1F1F46F01D8E}"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07880F6-3F0A-4FE5-A012-CD4E35C0C96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5CA99509-405F-4C33-83EB-8FA7A6BB77A6}"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3"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4"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881A8AF-F4A6-4F4C-8E63-E8392E49701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7"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8"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57468FD-4985-4E34-9925-AEC2F975343F}"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2"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AE44B93-8BA6-498D-B636-D92DEF2783E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13"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2"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3"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4"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6"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F16B9D42-DFBD-4940-8B33-02521AB53EBA}" type="slidenum">
              <a:rPr lang="en-GB" sz="1200" b="1" strike="noStrike" spc="-1">
                <a:solidFill>
                  <a:srgbClr val="FFFFFF"/>
                </a:solidFill>
                <a:latin typeface="Arial"/>
                <a:ea typeface="Arial"/>
              </a:rPr>
              <a:t>‹#›</a:t>
            </a:fld>
            <a:endParaRPr lang="en-US" sz="1200" b="0" strike="noStrike" spc="-1">
              <a:latin typeface="Arial"/>
            </a:endParaRPr>
          </a:p>
        </p:txBody>
      </p:sp>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numCol="1" spcCol="0" anchor="b">
            <a:noAutofit/>
          </a:bodyPr>
          <a:lstStyle/>
          <a:p>
            <a:pPr algn="ctr">
              <a:lnSpc>
                <a:spcPct val="100000"/>
              </a:lnSpc>
              <a:buNone/>
            </a:pPr>
            <a:r>
              <a:rPr lang="en-GB" sz="6000" b="1" strike="noStrike" spc="-1">
                <a:solidFill>
                  <a:srgbClr val="000000"/>
                </a:solidFill>
                <a:latin typeface="Arial"/>
                <a:ea typeface="Arial"/>
              </a:rPr>
              <a:t>Click to edit Master title style</a:t>
            </a:r>
            <a:endParaRPr lang="en-US" sz="6000" b="0" strike="noStrike" spc="-1">
              <a:solidFill>
                <a:srgbClr val="000000"/>
              </a:solidFill>
              <a:latin typeface="Arial"/>
            </a:endParaRPr>
          </a:p>
        </p:txBody>
      </p:sp>
      <p:sp>
        <p:nvSpPr>
          <p:cNvPr id="8" name="PlaceHolder 2"/>
          <p:cNvSpPr>
            <a:spLocks noGrp="1"/>
          </p:cNvSpPr>
          <p:nvPr>
            <p:ph type="dt" idx="1"/>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 </a:t>
            </a:r>
            <a:endParaRPr lang="en-US" sz="1800" b="0" strike="noStrike" spc="-1">
              <a:latin typeface="Times New Roman"/>
            </a:endParaRPr>
          </a:p>
        </p:txBody>
      </p:sp>
      <p:sp>
        <p:nvSpPr>
          <p:cNvPr id="9" name="PlaceHolder 3"/>
          <p:cNvSpPr>
            <a:spLocks noGrp="1"/>
          </p:cNvSpPr>
          <p:nvPr>
            <p:ph type="ftr" idx="2"/>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 </a:t>
            </a:r>
          </a:p>
        </p:txBody>
      </p:sp>
      <p:sp>
        <p:nvSpPr>
          <p:cNvPr id="10" name="PlaceHolder 4"/>
          <p:cNvSpPr>
            <a:spLocks noGrp="1"/>
          </p:cNvSpPr>
          <p:nvPr>
            <p:ph type="sldNum" idx="3"/>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5B0F8B5-B86D-403C-9EF4-E30D95FA59DD}" type="slidenum">
              <a:rPr lang="en-US" sz="1800" b="0" strike="noStrike" spc="-1">
                <a:solidFill>
                  <a:srgbClr val="000000"/>
                </a:solidFill>
                <a:latin typeface="Arial"/>
                <a:ea typeface="Arial"/>
              </a:rPr>
              <a:t>‹#›</a:t>
            </a:fld>
            <a:endParaRPr lang="en-US" sz="1800" b="0" strike="noStrike" spc="-1">
              <a:latin typeface="Times New Roman"/>
            </a:endParaRPr>
          </a:p>
        </p:txBody>
      </p:sp>
      <p:sp>
        <p:nvSpPr>
          <p:cNvPr id="11"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49"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50"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51"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52"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3"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54"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107AC942-C83D-45F8-A262-5E3A33BEA515}" type="slidenum">
              <a:rPr lang="en-GB" sz="1200" b="1" strike="noStrike" spc="-1">
                <a:solidFill>
                  <a:srgbClr val="FFFFFF"/>
                </a:solidFill>
                <a:latin typeface="Arial"/>
                <a:ea typeface="Arial"/>
              </a:rPr>
              <a:t>‹#›</a:t>
            </a:fld>
            <a:endParaRPr lang="en-US" sz="1200" b="0" strike="noStrike" spc="-1">
              <a:latin typeface="Arial"/>
            </a:endParaRPr>
          </a:p>
        </p:txBody>
      </p:sp>
      <p:sp>
        <p:nvSpPr>
          <p:cNvPr id="55"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GB" sz="3000" b="1" strike="noStrike" spc="-1">
                <a:solidFill>
                  <a:srgbClr val="000000"/>
                </a:solidFill>
                <a:latin typeface="Arial"/>
                <a:ea typeface="Arial"/>
              </a:rPr>
              <a:t>Click to edit Master title style</a:t>
            </a:r>
            <a:endParaRPr lang="en-US" sz="3000" b="0" strike="noStrike" spc="-1">
              <a:solidFill>
                <a:srgbClr val="000000"/>
              </a:solidFill>
              <a:latin typeface="Arial"/>
            </a:endParaRPr>
          </a:p>
        </p:txBody>
      </p:sp>
      <p:sp>
        <p:nvSpPr>
          <p:cNvPr id="56" name="PlaceHolder 2"/>
          <p:cNvSpPr>
            <a:spLocks noGrp="1"/>
          </p:cNvSpPr>
          <p:nvPr>
            <p:ph type="body"/>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to edit Master text styles</a:t>
            </a:r>
            <a:endParaRPr lang="en-US" sz="1800" b="0" strike="noStrike" spc="-1">
              <a:solidFill>
                <a:srgbClr val="000000"/>
              </a:solidFill>
              <a:latin typeface="Arial"/>
            </a:endParaRPr>
          </a:p>
          <a:p>
            <a:pPr marL="414000" lvl="1" indent="-198000">
              <a:lnSpc>
                <a:spcPct val="100000"/>
              </a:lnSpc>
              <a:buClr>
                <a:srgbClr val="000000"/>
              </a:buClr>
              <a:buFont typeface="Symbol" charset="2"/>
              <a:buChar char=""/>
            </a:pPr>
            <a:r>
              <a:rPr lang="en-GB" sz="1800" b="0" strike="noStrike" spc="-1">
                <a:solidFill>
                  <a:srgbClr val="000000"/>
                </a:solidFill>
                <a:latin typeface="Arial"/>
                <a:ea typeface="Arial"/>
              </a:rPr>
              <a:t>Second level</a:t>
            </a:r>
            <a:endParaRPr lang="en-US" sz="1800" b="0" strike="noStrike" spc="-1">
              <a:solidFill>
                <a:srgbClr val="000000"/>
              </a:solidFill>
              <a:latin typeface="Arial"/>
            </a:endParaRPr>
          </a:p>
          <a:p>
            <a:pPr marL="615600" lvl="2" indent="-198000">
              <a:lnSpc>
                <a:spcPct val="100000"/>
              </a:lnSpc>
              <a:buClr>
                <a:srgbClr val="000000"/>
              </a:buClr>
              <a:buFont typeface="Symbol" charset="2"/>
              <a:buChar char=""/>
            </a:pPr>
            <a:r>
              <a:rPr lang="en-GB" sz="1800" b="0" strike="noStrike" spc="-1">
                <a:solidFill>
                  <a:srgbClr val="000000"/>
                </a:solidFill>
                <a:latin typeface="Arial"/>
                <a:ea typeface="Arial"/>
              </a:rPr>
              <a:t>Third level</a:t>
            </a:r>
            <a:endParaRPr lang="en-US" sz="1800" b="0" strike="noStrike" spc="-1">
              <a:solidFill>
                <a:srgbClr val="000000"/>
              </a:solidFill>
              <a:latin typeface="Arial"/>
            </a:endParaRPr>
          </a:p>
          <a:p>
            <a:pPr marL="828000" lvl="3" indent="-198000">
              <a:lnSpc>
                <a:spcPct val="100000"/>
              </a:lnSpc>
              <a:buClr>
                <a:srgbClr val="000000"/>
              </a:buClr>
              <a:buFont typeface="Symbol" charset="2"/>
              <a:buChar char=""/>
            </a:pPr>
            <a:r>
              <a:rPr lang="en-GB" sz="1800" b="0" strike="noStrike" spc="-1">
                <a:solidFill>
                  <a:srgbClr val="000000"/>
                </a:solidFill>
                <a:latin typeface="Arial"/>
                <a:ea typeface="Arial"/>
              </a:rPr>
              <a:t>Fourth level</a:t>
            </a:r>
            <a:endParaRPr lang="en-US" sz="1800" b="0" strike="noStrike" spc="-1">
              <a:solidFill>
                <a:srgbClr val="000000"/>
              </a:solidFill>
              <a:latin typeface="Arial"/>
            </a:endParaRPr>
          </a:p>
          <a:p>
            <a:pPr marL="1026000" lvl="4" indent="-198000">
              <a:lnSpc>
                <a:spcPct val="100000"/>
              </a:lnSpc>
              <a:buClr>
                <a:srgbClr val="000000"/>
              </a:buClr>
              <a:buFont typeface="StarSymbol"/>
              <a:buChar char="»"/>
            </a:pPr>
            <a:r>
              <a:rPr lang="en-GB" sz="1800" b="0" strike="noStrike" spc="-1">
                <a:solidFill>
                  <a:srgbClr val="000000"/>
                </a:solidFill>
                <a:latin typeface="Arial"/>
                <a:ea typeface="Arial"/>
              </a:rPr>
              <a:t>Fifth level</a:t>
            </a:r>
            <a:endParaRPr lang="en-US" sz="1800" b="0" strike="noStrike" spc="-1">
              <a:solidFill>
                <a:srgbClr val="000000"/>
              </a:solidFill>
              <a:latin typeface="Arial"/>
            </a:endParaRPr>
          </a:p>
        </p:txBody>
      </p:sp>
      <p:sp>
        <p:nvSpPr>
          <p:cNvPr id="57" name="PlaceHolder 3"/>
          <p:cNvSpPr>
            <a:spLocks noGrp="1"/>
          </p:cNvSpPr>
          <p:nvPr>
            <p:ph type="dt" idx="4"/>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&lt;date/time&gt;</a:t>
            </a:r>
            <a:endParaRPr lang="en-US" sz="1800" b="0" strike="noStrike" spc="-1">
              <a:latin typeface="Times New Roman"/>
            </a:endParaRPr>
          </a:p>
        </p:txBody>
      </p:sp>
      <p:sp>
        <p:nvSpPr>
          <p:cNvPr id="58" name="PlaceHolder 4"/>
          <p:cNvSpPr>
            <a:spLocks noGrp="1"/>
          </p:cNvSpPr>
          <p:nvPr>
            <p:ph type="ftr" idx="5"/>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CF16A26-0CBA-48B3-824A-A590057E31D6}" type="slidenum">
              <a:rPr lang="en-US" sz="1800" b="0" strike="noStrike" spc="-1">
                <a:solidFill>
                  <a:srgbClr val="000000"/>
                </a:solidFill>
                <a:latin typeface="Arial"/>
                <a:ea typeface="Arial"/>
              </a:rPr>
              <a:t>‹#›</a:t>
            </a:fld>
            <a:endParaRPr lang="en-US"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97"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98"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99"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100"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101"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102"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8539741E-192A-4936-B1D3-7D4780669D92}" type="slidenum">
              <a:rPr lang="en-GB" sz="1200" b="1" strike="noStrike" spc="-1">
                <a:solidFill>
                  <a:srgbClr val="FFFFFF"/>
                </a:solidFill>
                <a:latin typeface="Arial"/>
                <a:ea typeface="Arial"/>
              </a:rPr>
              <a:t>‹#›</a:t>
            </a:fld>
            <a:endParaRPr lang="en-US" sz="1200" b="0" strike="noStrike" spc="-1">
              <a:latin typeface="Arial"/>
            </a:endParaRPr>
          </a:p>
        </p:txBody>
      </p:sp>
      <p:sp>
        <p:nvSpPr>
          <p:cNvPr id="103" name="PlaceHolder 1"/>
          <p:cNvSpPr>
            <a:spLocks noGrp="1"/>
          </p:cNvSpPr>
          <p:nvPr>
            <p:ph type="body"/>
          </p:nvPr>
        </p:nvSpPr>
        <p:spPr>
          <a:xfrm>
            <a:off x="963000" y="3505320"/>
            <a:ext cx="10362960" cy="901800"/>
          </a:xfrm>
          <a:prstGeom prst="rect">
            <a:avLst/>
          </a:prstGeom>
          <a:noFill/>
          <a:ln w="0">
            <a:noFill/>
          </a:ln>
        </p:spPr>
        <p:txBody>
          <a:bodyPr numCol="1" spcCol="0" anchor="b">
            <a:noAutofit/>
          </a:bodyPr>
          <a:lstStyle/>
          <a:p>
            <a:pPr marL="432000" indent="-324000">
              <a:spcBef>
                <a:spcPts val="1417"/>
              </a:spcBef>
              <a:buClr>
                <a:srgbClr val="000000"/>
              </a:buClr>
              <a:buSzPct val="45000"/>
              <a:buFont typeface="Wingdings" charset="2"/>
              <a:buChar char=""/>
            </a:pPr>
            <a:r>
              <a:rPr lang="en-US" sz="266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66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66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66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66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66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660" b="0" strike="noStrike" spc="-1">
                <a:solidFill>
                  <a:srgbClr val="000000"/>
                </a:solidFill>
                <a:latin typeface="Arial"/>
              </a:rPr>
              <a:t>Seventh Outline Level</a:t>
            </a:r>
          </a:p>
        </p:txBody>
      </p:sp>
      <p:sp>
        <p:nvSpPr>
          <p:cNvPr id="104" name="PlaceHolder 2"/>
          <p:cNvSpPr>
            <a:spLocks noGrp="1"/>
          </p:cNvSpPr>
          <p:nvPr>
            <p:ph type="title"/>
          </p:nvPr>
        </p:nvSpPr>
        <p:spPr>
          <a:xfrm>
            <a:off x="1015920" y="1600200"/>
            <a:ext cx="10362960" cy="1361520"/>
          </a:xfrm>
          <a:prstGeom prst="rect">
            <a:avLst/>
          </a:prstGeom>
          <a:noFill/>
          <a:ln w="0">
            <a:noFill/>
          </a:ln>
        </p:spPr>
        <p:txBody>
          <a:bodyPr numCol="1" spcCol="0" anchor="t">
            <a:noAutofit/>
          </a:bodyPr>
          <a:lstStyle/>
          <a:p>
            <a:r>
              <a:rPr lang="en-US" sz="533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oi.org/10.1038/nmeth.395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www.nature.com/articles/s41592-020-0933-6" TargetMode="External"/><Relationship Id="rId5" Type="http://schemas.openxmlformats.org/officeDocument/2006/relationships/hyperlink" Target="https://doi.org/10.1038/s41592-019-0344-8" TargetMode="External"/><Relationship Id="rId4" Type="http://schemas.openxmlformats.org/officeDocument/2006/relationships/hyperlink" Target="https://doi.org/10.1038/nmeth.395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038/s41592-019-0344-8" TargetMode="External"/><Relationship Id="rId3" Type="http://schemas.openxmlformats.org/officeDocument/2006/relationships/hyperlink" Target="https://pyopenms.readthedocs.io/en/latest/index.html" TargetMode="External"/><Relationship Id="rId7" Type="http://schemas.openxmlformats.org/officeDocument/2006/relationships/hyperlink" Target="https://doi.org/10.1038/nmeth.3959"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hyperlink" Target="https://www.nature.com/articles/s41592-020-0933-6"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hyperlink" Target="https://pyopenms.readthedocs.io/en/latest/"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E0E0F5"/>
            </a:gs>
          </a:gsLst>
          <a:lin ang="16200000"/>
        </a:gradFill>
        <a:effectLst/>
      </p:bgPr>
    </p:bg>
    <p:spTree>
      <p:nvGrpSpPr>
        <p:cNvPr id="1" name=""/>
        <p:cNvGrpSpPr/>
        <p:nvPr/>
      </p:nvGrpSpPr>
      <p:grpSpPr>
        <a:xfrm>
          <a:off x="0" y="0"/>
          <a:ext cx="0" cy="0"/>
          <a:chOff x="0" y="0"/>
          <a:chExt cx="0" cy="0"/>
        </a:xfrm>
      </p:grpSpPr>
      <p:sp>
        <p:nvSpPr>
          <p:cNvPr id="147" name="PlaceHolder 1"/>
          <p:cNvSpPr>
            <a:spLocks noGrp="1"/>
          </p:cNvSpPr>
          <p:nvPr>
            <p:ph type="title"/>
          </p:nvPr>
        </p:nvSpPr>
        <p:spPr>
          <a:xfrm>
            <a:off x="558000" y="564840"/>
            <a:ext cx="9562680" cy="2387160"/>
          </a:xfrm>
          <a:prstGeom prst="rect">
            <a:avLst/>
          </a:prstGeom>
          <a:noFill/>
          <a:ln w="0">
            <a:noFill/>
          </a:ln>
        </p:spPr>
        <p:txBody>
          <a:bodyPr lIns="0" tIns="0" rIns="0" bIns="0" numCol="1" spcCol="0" anchor="b">
            <a:normAutofit/>
          </a:bodyPr>
          <a:lstStyle/>
          <a:p>
            <a:pPr>
              <a:lnSpc>
                <a:spcPct val="100000"/>
              </a:lnSpc>
              <a:buNone/>
            </a:pPr>
            <a:r>
              <a:rPr lang="en-GB" sz="4800" b="1" strike="noStrike" spc="-1">
                <a:solidFill>
                  <a:srgbClr val="000000"/>
                </a:solidFill>
                <a:latin typeface="Arial"/>
                <a:ea typeface="Arial"/>
              </a:rPr>
              <a:t>py</a:t>
            </a:r>
            <a:r>
              <a:rPr lang="da-DK" sz="4800" b="1" strike="noStrike" spc="-1">
                <a:solidFill>
                  <a:srgbClr val="000000"/>
                </a:solidFill>
                <a:latin typeface="Arial"/>
                <a:ea typeface="Arial"/>
              </a:rPr>
              <a:t>               for metabolomics</a:t>
            </a:r>
            <a:endParaRPr lang="en-US" sz="4800" b="0" strike="noStrike" spc="-1">
              <a:solidFill>
                <a:srgbClr val="000000"/>
              </a:solidFill>
              <a:latin typeface="Arial"/>
            </a:endParaRPr>
          </a:p>
        </p:txBody>
      </p:sp>
      <p:sp>
        <p:nvSpPr>
          <p:cNvPr id="148" name="PlaceHolder 2"/>
          <p:cNvSpPr>
            <a:spLocks noGrp="1"/>
          </p:cNvSpPr>
          <p:nvPr>
            <p:ph type="subTitle"/>
          </p:nvPr>
        </p:nvSpPr>
        <p:spPr>
          <a:xfrm>
            <a:off x="558000" y="3438360"/>
            <a:ext cx="9188640" cy="730440"/>
          </a:xfrm>
          <a:prstGeom prst="rect">
            <a:avLst/>
          </a:prstGeom>
          <a:noFill/>
          <a:ln w="0">
            <a:noFill/>
          </a:ln>
        </p:spPr>
        <p:txBody>
          <a:bodyPr lIns="0" tIns="0" rIns="0" bIns="0" numCol="1" spcCol="0" anchor="ctr">
            <a:normAutofit/>
          </a:bodyPr>
          <a:lstStyle/>
          <a:p>
            <a:pPr>
              <a:lnSpc>
                <a:spcPct val="100000"/>
              </a:lnSpc>
              <a:buNone/>
              <a:tabLst>
                <a:tab pos="0" algn="l"/>
              </a:tabLst>
            </a:pPr>
            <a:r>
              <a:rPr lang="en-GB" sz="1800" b="1" strike="noStrike" spc="-1">
                <a:solidFill>
                  <a:srgbClr val="000000"/>
                </a:solidFill>
                <a:latin typeface="Arial"/>
                <a:ea typeface="Arial"/>
              </a:rPr>
              <a:t>Eftychia Eva Kontou, Axel Walter</a:t>
            </a:r>
            <a:endParaRPr lang="en-US" sz="1800" b="0" strike="noStrike" spc="-1">
              <a:latin typeface="Arial"/>
            </a:endParaRPr>
          </a:p>
        </p:txBody>
      </p:sp>
      <p:pic>
        <p:nvPicPr>
          <p:cNvPr id="149" name="Picture 2"/>
          <p:cNvPicPr/>
          <p:nvPr/>
        </p:nvPicPr>
        <p:blipFill>
          <a:blip r:embed="rId2"/>
          <a:stretch/>
        </p:blipFill>
        <p:spPr>
          <a:xfrm>
            <a:off x="10617120" y="5679000"/>
            <a:ext cx="1453680" cy="1048680"/>
          </a:xfrm>
          <a:prstGeom prst="rect">
            <a:avLst/>
          </a:prstGeom>
          <a:ln w="0">
            <a:noFill/>
          </a:ln>
        </p:spPr>
      </p:pic>
      <p:pic>
        <p:nvPicPr>
          <p:cNvPr id="150" name="Picture 2"/>
          <p:cNvPicPr/>
          <p:nvPr/>
        </p:nvPicPr>
        <p:blipFill>
          <a:blip r:embed="rId3"/>
          <a:srcRect b="22557"/>
          <a:stretch/>
        </p:blipFill>
        <p:spPr>
          <a:xfrm>
            <a:off x="7464240" y="5695560"/>
            <a:ext cx="2438280" cy="1048680"/>
          </a:xfrm>
          <a:prstGeom prst="rect">
            <a:avLst/>
          </a:prstGeom>
          <a:ln w="0">
            <a:noFill/>
          </a:ln>
        </p:spPr>
      </p:pic>
      <p:sp>
        <p:nvSpPr>
          <p:cNvPr id="151" name="TextBox 10"/>
          <p:cNvSpPr/>
          <p:nvPr/>
        </p:nvSpPr>
        <p:spPr>
          <a:xfrm>
            <a:off x="111600" y="6220080"/>
            <a:ext cx="6127920" cy="54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spcBef>
                <a:spcPts val="431"/>
              </a:spcBef>
              <a:buNone/>
            </a:pPr>
            <a:r>
              <a:rPr lang="en-GB" sz="8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 </a:t>
            </a:r>
            <a:endParaRPr lang="en-US" sz="800" b="0" strike="noStrike" spc="-1">
              <a:latin typeface="Arial"/>
            </a:endParaRPr>
          </a:p>
          <a:p>
            <a:pPr>
              <a:lnSpc>
                <a:spcPct val="100000"/>
              </a:lnSpc>
              <a:spcBef>
                <a:spcPts val="431"/>
              </a:spcBef>
              <a:buNone/>
            </a:pPr>
            <a:r>
              <a:rPr lang="en-GB" sz="800" b="0" strike="noStrike" spc="-1">
                <a:solidFill>
                  <a:srgbClr val="000000"/>
                </a:solidFill>
                <a:latin typeface="Arial"/>
                <a:ea typeface="Arial"/>
              </a:rPr>
              <a:t>Schilling, O., Choudhary, J.S., Malmström, L., Aebersold, R., Reinert, K., Kohlbacher, O. </a:t>
            </a:r>
            <a:r>
              <a:rPr lang="en-GB" sz="800" b="0" i="1" strike="noStrike" spc="-1">
                <a:solidFill>
                  <a:srgbClr val="000000"/>
                </a:solidFill>
                <a:latin typeface="Arial"/>
                <a:ea typeface="Arial"/>
              </a:rPr>
              <a:t>OpenMS: A flexible open-source software platform for mass spectrometry data analysis.</a:t>
            </a:r>
            <a:r>
              <a:rPr lang="en-GB" sz="800" b="0" strike="noStrike" spc="-1">
                <a:solidFill>
                  <a:srgbClr val="000000"/>
                </a:solidFill>
                <a:latin typeface="Arial"/>
                <a:ea typeface="Arial"/>
              </a:rPr>
              <a:t> Nature Methods, vol. 13, 2016. </a:t>
            </a:r>
            <a:r>
              <a:rPr lang="en-GB" sz="800" b="0" u="sng" strike="noStrike" spc="-1">
                <a:solidFill>
                  <a:srgbClr val="2F3EEA"/>
                </a:solidFill>
                <a:uFillTx/>
                <a:latin typeface="Arial"/>
                <a:ea typeface="Arial"/>
                <a:hlinkClick r:id="rId4"/>
              </a:rPr>
              <a:t>doi:10.1038/nmeth.3959</a:t>
            </a:r>
            <a:endParaRPr lang="en-US" sz="800" b="0" strike="noStrike" spc="-1">
              <a:latin typeface="Arial"/>
            </a:endParaRPr>
          </a:p>
        </p:txBody>
      </p:sp>
      <p:pic>
        <p:nvPicPr>
          <p:cNvPr id="152" name="Picture 2" descr="OpenMS · GitHub"/>
          <p:cNvPicPr/>
          <p:nvPr/>
        </p:nvPicPr>
        <p:blipFill>
          <a:blip r:embed="rId5"/>
          <a:stretch/>
        </p:blipFill>
        <p:spPr>
          <a:xfrm>
            <a:off x="1199520" y="1268640"/>
            <a:ext cx="2376000" cy="2195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 name="PlaceHolder 1"/>
          <p:cNvSpPr>
            <a:spLocks noGrp="1"/>
          </p:cNvSpPr>
          <p:nvPr>
            <p:ph/>
          </p:nvPr>
        </p:nvSpPr>
        <p:spPr>
          <a:xfrm>
            <a:off x="6188760" y="111816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400" b="1" strike="noStrike" spc="-1" dirty="0" err="1">
                <a:solidFill>
                  <a:srgbClr val="000000"/>
                </a:solidFill>
                <a:latin typeface="Arial"/>
                <a:ea typeface="Arial"/>
              </a:rPr>
              <a:t>pyOpenMS</a:t>
            </a:r>
            <a:r>
              <a:rPr lang="en-US" sz="3400" b="1" strike="noStrike" spc="-1" dirty="0">
                <a:solidFill>
                  <a:srgbClr val="000000"/>
                </a:solidFill>
                <a:latin typeface="Arial"/>
                <a:ea typeface="Arial"/>
              </a:rPr>
              <a:t>:</a:t>
            </a:r>
            <a:endParaRPr lang="en-US" sz="3400" b="0" strike="noStrike" spc="-1" dirty="0">
              <a:solidFill>
                <a:srgbClr val="000000"/>
              </a:solidFill>
              <a:latin typeface="Arial"/>
            </a:endParaRPr>
          </a:p>
          <a:p>
            <a:pPr>
              <a:lnSpc>
                <a:spcPct val="100000"/>
              </a:lnSpc>
              <a:buNone/>
              <a:tabLst>
                <a:tab pos="0" algn="l"/>
              </a:tabLst>
            </a:pP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Wraps OpenMS</a:t>
            </a: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Interactive scripting </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Easy to learn</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Dependencies easy to install</a:t>
            </a:r>
            <a:endParaRPr lang="en-US" sz="2800" b="0" strike="noStrike" spc="-1" dirty="0">
              <a:solidFill>
                <a:srgbClr val="00B050"/>
              </a:solidFill>
              <a:latin typeface="Arial"/>
            </a:endParaRPr>
          </a:p>
        </p:txBody>
      </p:sp>
      <p:sp>
        <p:nvSpPr>
          <p:cNvPr id="198"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Scripting with OpenMS: pyOpenMS</a:t>
            </a:r>
            <a:endParaRPr lang="en-US" sz="3000" b="0" strike="noStrike" spc="-1">
              <a:solidFill>
                <a:srgbClr val="000000"/>
              </a:solidFill>
              <a:latin typeface="Arial"/>
            </a:endParaRPr>
          </a:p>
        </p:txBody>
      </p:sp>
      <p:sp>
        <p:nvSpPr>
          <p:cNvPr id="199" name="PlaceHolder 3"/>
          <p:cNvSpPr>
            <a:spLocks noGrp="1"/>
          </p:cNvSpPr>
          <p:nvPr>
            <p:ph/>
          </p:nvPr>
        </p:nvSpPr>
        <p:spPr>
          <a:xfrm>
            <a:off x="203040" y="99072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740" b="1" i="1" strike="noStrike" spc="-1" dirty="0">
                <a:solidFill>
                  <a:srgbClr val="000000"/>
                </a:solidFill>
                <a:latin typeface="Arial"/>
                <a:ea typeface="Arial"/>
              </a:rPr>
              <a:t>OpenMS: </a:t>
            </a:r>
            <a:endParaRPr lang="en-US" sz="3740" b="0" strike="noStrike" spc="-1" dirty="0">
              <a:solidFill>
                <a:srgbClr val="000000"/>
              </a:solidFill>
              <a:latin typeface="Arial"/>
            </a:endParaRPr>
          </a:p>
          <a:p>
            <a:pPr marL="84600">
              <a:lnSpc>
                <a:spcPct val="100000"/>
              </a:lnSpc>
              <a:buNone/>
              <a:tabLst>
                <a:tab pos="0" algn="l"/>
              </a:tabLst>
            </a:pP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Compiled language (fast!)</a:t>
            </a:r>
            <a:endParaRPr lang="en-US" sz="2800" b="0" strike="noStrike" spc="-1" dirty="0">
              <a:solidFill>
                <a:srgbClr val="00B05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Nontrivial to learn </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Verbose syntax</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Memory management</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Dependencies</a:t>
            </a:r>
            <a:br>
              <a:rPr sz="2800" dirty="0"/>
            </a:br>
            <a:r>
              <a:rPr lang="en-US" sz="2400" b="0" strike="noStrike" spc="-1" dirty="0">
                <a:solidFill>
                  <a:srgbClr val="000000"/>
                </a:solidFill>
                <a:latin typeface="Arial"/>
                <a:ea typeface="Arial"/>
              </a:rPr>
              <a:t>(challenging for developers, easy for users)</a:t>
            </a:r>
            <a:endParaRPr lang="en-US" sz="24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p:txBody>
      </p:sp>
      <p:pic>
        <p:nvPicPr>
          <p:cNvPr id="200" name="Google Shape;154;p22"/>
          <p:cNvPicPr/>
          <p:nvPr/>
        </p:nvPicPr>
        <p:blipFill>
          <a:blip r:embed="rId3"/>
          <a:stretch/>
        </p:blipFill>
        <p:spPr>
          <a:xfrm>
            <a:off x="8501760" y="1216800"/>
            <a:ext cx="1790280" cy="528480"/>
          </a:xfrm>
          <a:prstGeom prst="rect">
            <a:avLst/>
          </a:prstGeom>
          <a:ln w="0">
            <a:noFill/>
          </a:ln>
        </p:spPr>
      </p:pic>
      <p:pic>
        <p:nvPicPr>
          <p:cNvPr id="201" name="Google Shape;155;p22"/>
          <p:cNvPicPr/>
          <p:nvPr/>
        </p:nvPicPr>
        <p:blipFill>
          <a:blip r:embed="rId4"/>
          <a:stretch/>
        </p:blipFill>
        <p:spPr>
          <a:xfrm>
            <a:off x="2275200" y="990720"/>
            <a:ext cx="609480" cy="685800"/>
          </a:xfrm>
          <a:prstGeom prst="rect">
            <a:avLst/>
          </a:prstGeom>
          <a:ln w="0">
            <a:noFill/>
          </a:ln>
        </p:spPr>
      </p:pic>
      <p:pic>
        <p:nvPicPr>
          <p:cNvPr id="202" name="Google Shape;281;p38"/>
          <p:cNvPicPr/>
          <p:nvPr/>
        </p:nvPicPr>
        <p:blipFill>
          <a:blip r:embed="rId5"/>
          <a:stretch/>
        </p:blipFill>
        <p:spPr>
          <a:xfrm>
            <a:off x="6386040" y="5388120"/>
            <a:ext cx="1633680" cy="1225080"/>
          </a:xfrm>
          <a:prstGeom prst="rect">
            <a:avLst/>
          </a:prstGeom>
          <a:ln w="0">
            <a:noFill/>
          </a:ln>
        </p:spPr>
      </p:pic>
      <p:pic>
        <p:nvPicPr>
          <p:cNvPr id="203" name="Google Shape;282;p38"/>
          <p:cNvPicPr/>
          <p:nvPr/>
        </p:nvPicPr>
        <p:blipFill>
          <a:blip r:embed="rId6"/>
          <a:stretch/>
        </p:blipFill>
        <p:spPr>
          <a:xfrm>
            <a:off x="8110800" y="5600880"/>
            <a:ext cx="1599840" cy="799920"/>
          </a:xfrm>
          <a:prstGeom prst="rect">
            <a:avLst/>
          </a:prstGeom>
          <a:ln w="0">
            <a:noFill/>
          </a:ln>
        </p:spPr>
      </p:pic>
      <p:pic>
        <p:nvPicPr>
          <p:cNvPr id="204" name="Google Shape;280;p38"/>
          <p:cNvPicPr/>
          <p:nvPr/>
        </p:nvPicPr>
        <p:blipFill>
          <a:blip r:embed="rId7"/>
          <a:stretch/>
        </p:blipFill>
        <p:spPr>
          <a:xfrm>
            <a:off x="9801360" y="5555520"/>
            <a:ext cx="1928520" cy="1087200"/>
          </a:xfrm>
          <a:prstGeom prst="rect">
            <a:avLst/>
          </a:prstGeom>
          <a:ln w="0">
            <a:noFill/>
          </a:ln>
        </p:spPr>
      </p:pic>
      <p:sp>
        <p:nvSpPr>
          <p:cNvPr id="205" name="TextBox 9"/>
          <p:cNvSpPr/>
          <p:nvPr/>
        </p:nvSpPr>
        <p:spPr>
          <a:xfrm>
            <a:off x="3240" y="6516000"/>
            <a:ext cx="434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10</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6"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Brief intermission..</a:t>
            </a:r>
            <a:endParaRPr lang="en-US" sz="3000" b="0" strike="noStrike" spc="-1">
              <a:solidFill>
                <a:srgbClr val="000000"/>
              </a:solidFill>
              <a:latin typeface="Arial"/>
            </a:endParaRPr>
          </a:p>
        </p:txBody>
      </p:sp>
      <p:sp>
        <p:nvSpPr>
          <p:cNvPr id="207"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dirty="0">
                <a:solidFill>
                  <a:srgbClr val="2F3EEA"/>
                </a:solidFill>
                <a:uFillTx/>
                <a:latin typeface="Arial"/>
                <a:ea typeface="Arial"/>
                <a:hlinkClick r:id="rId3"/>
              </a:rPr>
              <a:t>https://github.com/axelwalter/pyopenms-workshop</a:t>
            </a:r>
            <a:endParaRPr lang="en-US" sz="1800" b="0" strike="noStrike" spc="-1" dirty="0">
              <a:solidFill>
                <a:srgbClr val="000000"/>
              </a:solidFill>
              <a:latin typeface="Arial"/>
            </a:endParaRPr>
          </a:p>
          <a:p>
            <a:pPr>
              <a:lnSpc>
                <a:spcPct val="100000"/>
              </a:lnSpc>
              <a:buNone/>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pPr>
            <a:r>
              <a:rPr lang="en-GB" sz="1800" b="0" strike="noStrike" spc="-1" dirty="0">
                <a:solidFill>
                  <a:srgbClr val="000000"/>
                </a:solidFill>
                <a:latin typeface="Arial"/>
                <a:ea typeface="Arial"/>
              </a:rPr>
              <a:t>Click on the </a:t>
            </a:r>
            <a:endParaRPr lang="en-US" sz="1800" b="0" strike="noStrike" spc="-1" dirty="0">
              <a:solidFill>
                <a:srgbClr val="000000"/>
              </a:solidFill>
              <a:latin typeface="Arial"/>
            </a:endParaRPr>
          </a:p>
        </p:txBody>
      </p:sp>
      <p:pic>
        <p:nvPicPr>
          <p:cNvPr id="209"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983520" y="391320"/>
            <a:ext cx="10008720" cy="437400"/>
          </a:xfrm>
          <a:prstGeom prst="rect">
            <a:avLst/>
          </a:prstGeom>
          <a:noFill/>
          <a:ln w="0">
            <a:noFill/>
          </a:ln>
        </p:spPr>
        <p:txBody>
          <a:bodyPr lIns="0" tIns="0" rIns="0" bIns="0" numCol="1" spcCol="0" anchor="b">
            <a:noAutofit/>
          </a:bodyPr>
          <a:lstStyle/>
          <a:p>
            <a:pPr algn="r">
              <a:lnSpc>
                <a:spcPct val="100000"/>
              </a:lnSpc>
              <a:buNone/>
            </a:pPr>
            <a:r>
              <a:rPr lang="en-DK" sz="3000" b="1" strike="noStrike" spc="-1">
                <a:solidFill>
                  <a:srgbClr val="000000"/>
                </a:solidFill>
                <a:latin typeface="Arial"/>
                <a:ea typeface="Arial"/>
              </a:rPr>
              <a:t>Metabolomics</a:t>
            </a:r>
            <a:r>
              <a:rPr lang="en-DK" sz="3000" b="0" strike="noStrike" spc="-1">
                <a:solidFill>
                  <a:srgbClr val="000000"/>
                </a:solidFill>
                <a:latin typeface="Arial"/>
                <a:ea typeface="Arial"/>
              </a:rPr>
              <a:t> </a:t>
            </a:r>
            <a:r>
              <a:rPr lang="en-DK" sz="3000" b="1" strike="noStrike" spc="-1">
                <a:solidFill>
                  <a:srgbClr val="000000"/>
                </a:solidFill>
                <a:latin typeface="Arial"/>
                <a:ea typeface="Arial"/>
              </a:rPr>
              <a:t>for Specialized Metabolites, Ph.D. (Efi) </a:t>
            </a:r>
            <a:endParaRPr lang="en-US" sz="3000" b="0" strike="noStrike" spc="-1">
              <a:solidFill>
                <a:srgbClr val="000000"/>
              </a:solidFill>
              <a:latin typeface="Arial"/>
            </a:endParaRPr>
          </a:p>
        </p:txBody>
      </p:sp>
      <p:pic>
        <p:nvPicPr>
          <p:cNvPr id="212" name="Picture 2"/>
          <p:cNvPicPr/>
          <p:nvPr/>
        </p:nvPicPr>
        <p:blipFill>
          <a:blip r:embed="rId3"/>
          <a:srcRect r="37591" b="61115"/>
          <a:stretch/>
        </p:blipFill>
        <p:spPr>
          <a:xfrm>
            <a:off x="1415520" y="1412640"/>
            <a:ext cx="7560360" cy="2680200"/>
          </a:xfrm>
          <a:prstGeom prst="rect">
            <a:avLst/>
          </a:prstGeom>
          <a:ln w="0">
            <a:noFill/>
          </a:ln>
        </p:spPr>
      </p:pic>
      <p:sp>
        <p:nvSpPr>
          <p:cNvPr id="213" name="Straight Arrow Connector 7"/>
          <p:cNvSpPr/>
          <p:nvPr/>
        </p:nvSpPr>
        <p:spPr>
          <a:xfrm>
            <a:off x="8976240" y="2709000"/>
            <a:ext cx="503640" cy="360"/>
          </a:xfrm>
          <a:custGeom>
            <a:avLst/>
            <a:gdLst/>
            <a:ahLst/>
            <a:cxnLst/>
            <a:rect l="l" t="t" r="r" b="b"/>
            <a:pathLst>
              <a:path w="21600" h="21600">
                <a:moveTo>
                  <a:pt x="0" y="0"/>
                </a:moveTo>
                <a:lnTo>
                  <a:pt x="21600" y="21600"/>
                </a:lnTo>
              </a:path>
            </a:pathLst>
          </a:custGeom>
          <a:solidFill>
            <a:schemeClr val="accent1"/>
          </a:solidFill>
          <a:ln w="9525">
            <a:solidFill>
              <a:srgbClr val="000000"/>
            </a:solidFill>
            <a:miter/>
            <a:tailEnd type="triangle" w="med" len="med"/>
          </a:ln>
        </p:spPr>
        <p:style>
          <a:lnRef idx="0">
            <a:scrgbClr r="0" g="0" b="0"/>
          </a:lnRef>
          <a:fillRef idx="0">
            <a:scrgbClr r="0" g="0" b="0"/>
          </a:fillRef>
          <a:effectRef idx="0">
            <a:scrgbClr r="0" g="0" b="0"/>
          </a:effectRef>
          <a:fontRef idx="minor"/>
        </p:style>
      </p:sp>
      <p:pic>
        <p:nvPicPr>
          <p:cNvPr id="214" name="Picture 10" descr="A child looking at the camera&#10;&#10;Description automatically generated with medium confidence"/>
          <p:cNvPicPr/>
          <p:nvPr/>
        </p:nvPicPr>
        <p:blipFill>
          <a:blip r:embed="rId4"/>
          <a:stretch/>
        </p:blipFill>
        <p:spPr>
          <a:xfrm>
            <a:off x="9656280" y="1730880"/>
            <a:ext cx="1773720" cy="1955880"/>
          </a:xfrm>
          <a:prstGeom prst="rect">
            <a:avLst/>
          </a:prstGeom>
          <a:ln w="0">
            <a:noFill/>
          </a:ln>
        </p:spPr>
      </p:pic>
      <p:pic>
        <p:nvPicPr>
          <p:cNvPr id="215" name="Graphic 5" descr="Question Mark with solid fill"/>
          <p:cNvPicPr/>
          <p:nvPr/>
        </p:nvPicPr>
        <p:blipFill>
          <a:blip r:embed="rId5"/>
          <a:stretch/>
        </p:blipFill>
        <p:spPr>
          <a:xfrm>
            <a:off x="10692000" y="1397160"/>
            <a:ext cx="914040" cy="914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additive="repl">
                                        <p:cTn id="7" dur="500"/>
                                        <p:tgtEl>
                                          <p:spTgt spid="214"/>
                                        </p:tgtEl>
                                      </p:cBhvr>
                                    </p:animEffect>
                                  </p:childTnLst>
                                </p:cTn>
                              </p:par>
                              <p:par>
                                <p:cTn id="8" presetID="10" presetClass="entr"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additive="repl">
                                        <p:cTn id="10"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5"/>
          <p:cNvPicPr/>
          <p:nvPr/>
        </p:nvPicPr>
        <p:blipFill>
          <a:blip r:embed="rId3"/>
          <a:stretch/>
        </p:blipFill>
        <p:spPr>
          <a:xfrm>
            <a:off x="1317240" y="507240"/>
            <a:ext cx="10554840" cy="6005880"/>
          </a:xfrm>
          <a:prstGeom prst="rect">
            <a:avLst/>
          </a:prstGeom>
          <a:ln w="0">
            <a:noFill/>
          </a:ln>
        </p:spPr>
      </p:pic>
      <p:sp>
        <p:nvSpPr>
          <p:cNvPr id="218" name="TextBox 6"/>
          <p:cNvSpPr/>
          <p:nvPr/>
        </p:nvSpPr>
        <p:spPr>
          <a:xfrm>
            <a:off x="18720" y="5729760"/>
            <a:ext cx="4975200" cy="786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GB" sz="6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W.E.,Schilling, O., Choudhary, J.S., Malmström, L., Aebersold, R., Reinert, K., Kohlbacher, O. </a:t>
            </a:r>
            <a:r>
              <a:rPr lang="en-GB" sz="600" b="1" strike="noStrike" spc="-1">
                <a:solidFill>
                  <a:srgbClr val="000000"/>
                </a:solidFill>
                <a:latin typeface="Arial"/>
                <a:ea typeface="Arial"/>
              </a:rPr>
              <a:t>OpenMS: A flexible open-source software platform for mass spectrometry data analysis.</a:t>
            </a:r>
            <a:r>
              <a:rPr lang="en-GB" sz="600" b="0" strike="noStrike" spc="-1">
                <a:solidFill>
                  <a:srgbClr val="000000"/>
                </a:solidFill>
                <a:latin typeface="Arial"/>
                <a:ea typeface="Arial"/>
              </a:rPr>
              <a:t> Nature Methods, vol. 13, 2016. </a:t>
            </a:r>
            <a:r>
              <a:rPr lang="en-GB" sz="600" b="0" u="sng" strike="noStrike" spc="-1">
                <a:solidFill>
                  <a:srgbClr val="2F3EEA"/>
                </a:solidFill>
                <a:uFillTx/>
                <a:latin typeface="Arial"/>
                <a:ea typeface="Arial"/>
                <a:hlinkClick r:id="rId4"/>
              </a:rPr>
              <a:t>doi:10.1038/nmeth.3959</a:t>
            </a:r>
            <a:endParaRPr lang="en-US" sz="600" b="0" strike="noStrike" spc="-1">
              <a:latin typeface="Arial"/>
            </a:endParaRPr>
          </a:p>
          <a:p>
            <a:pPr>
              <a:lnSpc>
                <a:spcPct val="100000"/>
              </a:lnSpc>
              <a:buNone/>
            </a:pPr>
            <a:r>
              <a:rPr lang="en-GB" sz="600" b="0" strike="noStrike" spc="-1">
                <a:solidFill>
                  <a:srgbClr val="000000"/>
                </a:solidFill>
                <a:latin typeface="Arial"/>
                <a:ea typeface="Arial"/>
              </a:rPr>
              <a:t>Kai Dührkop, Markus Fleischauer, Marcus Ludwig, Alexander A. Aksenov, Alexey V. Melnik, Marvin Meusel, Pieter C. Dorrestein, Juho Rousu, and Sebastian Böcker, </a:t>
            </a:r>
            <a:r>
              <a:rPr lang="en-GB" sz="600" b="1" u="sng" strike="noStrike" spc="-1">
                <a:solidFill>
                  <a:srgbClr val="2F3EEA"/>
                </a:solidFill>
                <a:uFillTx/>
                <a:latin typeface="Arial"/>
                <a:ea typeface="Arial"/>
                <a:hlinkClick r:id="rId5"/>
              </a:rPr>
              <a:t>SIRIUS 4: Turning tandem mass spectra into metabolite structure information.</a:t>
            </a:r>
            <a:r>
              <a:rPr lang="en-GB" sz="600" b="1" strike="noStrike" spc="-1">
                <a:solidFill>
                  <a:srgbClr val="000000"/>
                </a:solidFill>
                <a:latin typeface="Arial"/>
                <a:ea typeface="Arial"/>
              </a:rPr>
              <a:t> </a:t>
            </a:r>
            <a:r>
              <a:rPr lang="en-GB" sz="600" b="0" strike="noStrike" spc="-1">
                <a:solidFill>
                  <a:srgbClr val="000000"/>
                </a:solidFill>
                <a:latin typeface="Arial"/>
                <a:ea typeface="Arial"/>
              </a:rPr>
              <a:t>Nature Methods 16, 299–302, 2019.</a:t>
            </a:r>
            <a:endParaRPr lang="en-US" sz="600" b="0" strike="noStrike" spc="-1">
              <a:latin typeface="Arial"/>
            </a:endParaRPr>
          </a:p>
          <a:p>
            <a:pPr>
              <a:lnSpc>
                <a:spcPct val="100000"/>
              </a:lnSpc>
              <a:spcBef>
                <a:spcPts val="431"/>
              </a:spcBef>
              <a:buNone/>
            </a:pPr>
            <a:r>
              <a:rPr lang="en-GB" sz="600" b="0" strike="noStrike" spc="-1">
                <a:solidFill>
                  <a:srgbClr val="000000"/>
                </a:solidFill>
                <a:latin typeface="Arial"/>
                <a:ea typeface="Arial"/>
              </a:rPr>
              <a:t>Nothias, L.-F., Petras, D., Schmid, R. et al.</a:t>
            </a:r>
            <a:r>
              <a:rPr lang="en-GB" sz="600" b="1" strike="noStrike" spc="-1">
                <a:solidFill>
                  <a:srgbClr val="000000"/>
                </a:solidFill>
                <a:latin typeface="Arial"/>
                <a:ea typeface="Arial"/>
              </a:rPr>
              <a:t> </a:t>
            </a:r>
            <a:r>
              <a:rPr lang="en-GB" sz="600" b="1" u="sng" strike="noStrike" spc="-1">
                <a:solidFill>
                  <a:srgbClr val="000000"/>
                </a:solidFill>
                <a:uFillTx/>
                <a:latin typeface="Arial"/>
                <a:ea typeface="Arial"/>
                <a:hlinkClick r:id="rId6"/>
              </a:rPr>
              <a:t>Feature-based molecular networking in the GNPS analysis environment</a:t>
            </a:r>
            <a:r>
              <a:rPr lang="en-GB" sz="600" b="0" strike="noStrike" spc="-1">
                <a:solidFill>
                  <a:srgbClr val="000000"/>
                </a:solidFill>
                <a:latin typeface="Arial"/>
                <a:ea typeface="Arial"/>
              </a:rPr>
              <a:t>. Nat. Methods 17, 905–908 (2020).</a:t>
            </a:r>
            <a:endParaRPr lang="en-US" sz="600" b="0" strike="noStrike" spc="-1">
              <a:latin typeface="Arial"/>
            </a:endParaRPr>
          </a:p>
        </p:txBody>
      </p:sp>
      <p:sp>
        <p:nvSpPr>
          <p:cNvPr id="219" name="PlaceHolder 2"/>
          <p:cNvSpPr>
            <a:spLocks noGrp="1"/>
          </p:cNvSpPr>
          <p:nvPr>
            <p:ph type="title"/>
          </p:nvPr>
        </p:nvSpPr>
        <p:spPr>
          <a:xfrm>
            <a:off x="3348360" y="428040"/>
            <a:ext cx="9313200" cy="437400"/>
          </a:xfrm>
          <a:prstGeom prst="rect">
            <a:avLst/>
          </a:prstGeom>
          <a:noFill/>
          <a:ln w="0">
            <a:noFill/>
          </a:ln>
        </p:spPr>
        <p:txBody>
          <a:bodyPr lIns="0" tIns="0" rIns="0" bIns="0" numCol="1" spcCol="0" anchor="b">
            <a:noAutofit/>
          </a:bodyPr>
          <a:lstStyle/>
          <a:p>
            <a:pPr algn="r">
              <a:lnSpc>
                <a:spcPct val="100000"/>
              </a:lnSpc>
              <a:buNone/>
            </a:pPr>
            <a:r>
              <a:rPr lang="en-DK" sz="2000" b="0" strike="noStrike" spc="-1">
                <a:solidFill>
                  <a:srgbClr val="000000"/>
                </a:solidFill>
                <a:latin typeface="Arial"/>
                <a:ea typeface="Arial"/>
              </a:rPr>
              <a:t>pyOpenMS</a:t>
            </a:r>
            <a:r>
              <a:rPr lang="en-DK" sz="2400" b="1" strike="noStrike" spc="-1">
                <a:solidFill>
                  <a:srgbClr val="000000"/>
                </a:solidFill>
                <a:latin typeface="Arial"/>
                <a:ea typeface="Arial"/>
              </a:rPr>
              <a:t> 	</a:t>
            </a:r>
            <a:endParaRPr lang="en-US" sz="2400" b="0" strike="noStrike" spc="-1">
              <a:solidFill>
                <a:srgbClr val="000000"/>
              </a:solidFill>
              <a:latin typeface="Arial"/>
            </a:endParaRPr>
          </a:p>
        </p:txBody>
      </p:sp>
      <p:pic>
        <p:nvPicPr>
          <p:cNvPr id="220" name="Picture 2" descr="SNAKeMAKE: Reproducible and Scalable Bioinformatic Workflows -  physalia-courses"/>
          <p:cNvPicPr/>
          <p:nvPr/>
        </p:nvPicPr>
        <p:blipFill>
          <a:blip r:embed="rId7"/>
          <a:stretch/>
        </p:blipFill>
        <p:spPr>
          <a:xfrm>
            <a:off x="11082960" y="91080"/>
            <a:ext cx="777960" cy="437400"/>
          </a:xfrm>
          <a:prstGeom prst="rect">
            <a:avLst/>
          </a:prstGeom>
          <a:ln w="0">
            <a:noFill/>
          </a:ln>
        </p:spPr>
      </p:pic>
      <p:sp>
        <p:nvSpPr>
          <p:cNvPr id="221" name="Title 1"/>
          <p:cNvSpPr/>
          <p:nvPr/>
        </p:nvSpPr>
        <p:spPr>
          <a:xfrm>
            <a:off x="1877760" y="111240"/>
            <a:ext cx="9313200" cy="43740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b">
            <a:noAutofit/>
          </a:bodyPr>
          <a:lstStyle/>
          <a:p>
            <a:pPr algn="r">
              <a:lnSpc>
                <a:spcPct val="100000"/>
              </a:lnSpc>
              <a:buNone/>
            </a:pPr>
            <a:r>
              <a:rPr lang="en-DK" sz="3000" b="0" strike="noStrike" spc="-1">
                <a:solidFill>
                  <a:srgbClr val="000000"/>
                </a:solidFill>
                <a:latin typeface="Arial"/>
                <a:ea typeface="Arial"/>
              </a:rPr>
              <a:t>UMETAFlow </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1415520" y="476640"/>
            <a:ext cx="10872720" cy="531000"/>
          </a:xfrm>
          <a:prstGeom prst="rect">
            <a:avLst/>
          </a:prstGeom>
          <a:noFill/>
          <a:ln w="0">
            <a:noFill/>
          </a:ln>
        </p:spPr>
        <p:txBody>
          <a:bodyPr lIns="0" tIns="0" rIns="0" bIns="0" numCol="1" spcCol="0" anchor="b">
            <a:noAutofit/>
          </a:bodyPr>
          <a:lstStyle/>
          <a:p>
            <a:pPr>
              <a:lnSpc>
                <a:spcPct val="90000"/>
              </a:lnSpc>
              <a:buNone/>
            </a:pPr>
            <a:r>
              <a:rPr lang="en-GB" sz="2800" b="1" strike="noStrike" spc="-1">
                <a:solidFill>
                  <a:srgbClr val="000000"/>
                </a:solidFill>
                <a:latin typeface="Arial"/>
                <a:ea typeface="Arial"/>
              </a:rPr>
              <a:t>Pre-processing: </a:t>
            </a:r>
            <a:br>
              <a:rPr sz="2800"/>
            </a:br>
            <a:r>
              <a:rPr lang="en-GB" sz="2800" b="1" strike="noStrike" spc="-1">
                <a:solidFill>
                  <a:srgbClr val="000000"/>
                </a:solidFill>
                <a:latin typeface="Arial"/>
                <a:ea typeface="Arial"/>
              </a:rPr>
              <a:t>From raw data to a table of metabolic features</a:t>
            </a:r>
            <a:endParaRPr lang="en-US" sz="2800" b="0" strike="noStrike" spc="-1">
              <a:solidFill>
                <a:srgbClr val="000000"/>
              </a:solidFill>
              <a:latin typeface="Arial"/>
            </a:endParaRPr>
          </a:p>
        </p:txBody>
      </p:sp>
      <p:pic>
        <p:nvPicPr>
          <p:cNvPr id="223" name="Picture 2"/>
          <p:cNvPicPr/>
          <p:nvPr/>
        </p:nvPicPr>
        <p:blipFill>
          <a:blip r:embed="rId3"/>
          <a:stretch/>
        </p:blipFill>
        <p:spPr>
          <a:xfrm>
            <a:off x="0" y="1405080"/>
            <a:ext cx="12191760" cy="4047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Picture 4"/>
          <p:cNvPicPr/>
          <p:nvPr/>
        </p:nvPicPr>
        <p:blipFill>
          <a:blip r:embed="rId3"/>
          <a:stretch/>
        </p:blipFill>
        <p:spPr>
          <a:xfrm>
            <a:off x="1553760" y="1506960"/>
            <a:ext cx="6741000" cy="2100600"/>
          </a:xfrm>
          <a:prstGeom prst="rect">
            <a:avLst/>
          </a:prstGeom>
          <a:ln w="0">
            <a:noFill/>
          </a:ln>
        </p:spPr>
      </p:pic>
      <p:pic>
        <p:nvPicPr>
          <p:cNvPr id="225" name="Picture 2" descr="Overview slides about EMBL-EBI"/>
          <p:cNvPicPr/>
          <p:nvPr/>
        </p:nvPicPr>
        <p:blipFill>
          <a:blip r:embed="rId4"/>
          <a:stretch/>
        </p:blipFill>
        <p:spPr>
          <a:xfrm>
            <a:off x="4220280" y="3234240"/>
            <a:ext cx="920520" cy="468720"/>
          </a:xfrm>
          <a:prstGeom prst="rect">
            <a:avLst/>
          </a:prstGeom>
          <a:ln w="0">
            <a:noFill/>
          </a:ln>
        </p:spPr>
      </p:pic>
      <p:sp>
        <p:nvSpPr>
          <p:cNvPr id="226" name="PlaceHolder 1"/>
          <p:cNvSpPr>
            <a:spLocks noGrp="1"/>
          </p:cNvSpPr>
          <p:nvPr>
            <p:ph type="title"/>
          </p:nvPr>
        </p:nvSpPr>
        <p:spPr>
          <a:xfrm>
            <a:off x="1439280" y="33696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Data conversion</a:t>
            </a:r>
            <a:endParaRPr lang="en-US" sz="3000" b="0" strike="noStrike" spc="-1">
              <a:solidFill>
                <a:srgbClr val="000000"/>
              </a:solidFill>
              <a:latin typeface="Arial"/>
            </a:endParaRPr>
          </a:p>
        </p:txBody>
      </p:sp>
      <p:sp>
        <p:nvSpPr>
          <p:cNvPr id="227" name="PlaceHolder 2"/>
          <p:cNvSpPr>
            <a:spLocks noGrp="1"/>
          </p:cNvSpPr>
          <p:nvPr>
            <p:ph/>
          </p:nvPr>
        </p:nvSpPr>
        <p:spPr>
          <a:xfrm>
            <a:off x="1774800" y="1398600"/>
            <a:ext cx="9313200" cy="4853160"/>
          </a:xfrm>
          <a:prstGeom prst="rect">
            <a:avLst/>
          </a:prstGeom>
          <a:noFill/>
          <a:ln w="0">
            <a:noFill/>
          </a:ln>
        </p:spPr>
        <p:txBody>
          <a:bodyPr lIns="0" tIns="0" rIns="0" bIns="0" numCol="1" spcCol="0" anchor="t">
            <a:noAutofit/>
          </a:bodyPr>
          <a:lstStyle/>
          <a:p>
            <a:pPr>
              <a:lnSpc>
                <a:spcPct val="100000"/>
              </a:lnSpc>
              <a:buNone/>
              <a:tabLst>
                <a:tab pos="0" algn="l"/>
              </a:tabLst>
            </a:pPr>
            <a:r>
              <a:rPr lang="en-GB" sz="1800" b="0" strike="noStrike" spc="-1">
                <a:solidFill>
                  <a:srgbClr val="000000"/>
                </a:solidFill>
                <a:latin typeface="Arial"/>
                <a:ea typeface="Arial"/>
              </a:rPr>
              <a:t>Vendor-format files to an </a:t>
            </a:r>
            <a:r>
              <a:rPr lang="en-GB" sz="1800" b="1" strike="noStrike" spc="-1">
                <a:solidFill>
                  <a:srgbClr val="000000"/>
                </a:solidFill>
                <a:latin typeface="Arial"/>
                <a:ea typeface="Arial"/>
              </a:rPr>
              <a:t>open community-driven format </a:t>
            </a:r>
            <a:endParaRPr lang="en-US" sz="1800" b="0" strike="noStrike" spc="-1">
              <a:solidFill>
                <a:srgbClr val="000000"/>
              </a:solidFill>
              <a:latin typeface="Arial"/>
            </a:endParaRPr>
          </a:p>
        </p:txBody>
      </p:sp>
      <p:pic>
        <p:nvPicPr>
          <p:cNvPr id="228" name="Picture 5"/>
          <p:cNvPicPr/>
          <p:nvPr/>
        </p:nvPicPr>
        <p:blipFill>
          <a:blip r:embed="rId5"/>
          <a:stretch/>
        </p:blipFill>
        <p:spPr>
          <a:xfrm>
            <a:off x="2492280" y="3998880"/>
            <a:ext cx="4863600" cy="2326680"/>
          </a:xfrm>
          <a:prstGeom prst="rect">
            <a:avLst/>
          </a:prstGeom>
          <a:ln w="0">
            <a:noFill/>
          </a:ln>
        </p:spPr>
      </p:pic>
      <p:sp>
        <p:nvSpPr>
          <p:cNvPr id="229" name="TextBox 6"/>
          <p:cNvSpPr/>
          <p:nvPr/>
        </p:nvSpPr>
        <p:spPr>
          <a:xfrm>
            <a:off x="3195720" y="4066200"/>
            <a:ext cx="90468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Profile data</a:t>
            </a:r>
            <a:endParaRPr lang="en-US" sz="1400" b="0" strike="noStrike" spc="-1">
              <a:latin typeface="Arial"/>
            </a:endParaRPr>
          </a:p>
        </p:txBody>
      </p:sp>
      <p:sp>
        <p:nvSpPr>
          <p:cNvPr id="230" name="TextBox 8"/>
          <p:cNvSpPr/>
          <p:nvPr/>
        </p:nvSpPr>
        <p:spPr>
          <a:xfrm>
            <a:off x="5785200" y="4066200"/>
            <a:ext cx="107244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Centroid data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1559520" y="4046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dirty="0">
                <a:solidFill>
                  <a:srgbClr val="000000"/>
                </a:solidFill>
                <a:latin typeface="Arial"/>
                <a:ea typeface="Arial"/>
              </a:rPr>
              <a:t>Feature detection (raw mzML)</a:t>
            </a:r>
            <a:endParaRPr lang="en-US" sz="3000" b="0" strike="noStrike" spc="-1" dirty="0">
              <a:solidFill>
                <a:srgbClr val="000000"/>
              </a:solidFill>
              <a:latin typeface="Arial"/>
            </a:endParaRPr>
          </a:p>
        </p:txBody>
      </p:sp>
      <p:pic>
        <p:nvPicPr>
          <p:cNvPr id="233" name="Picture 4"/>
          <p:cNvPicPr/>
          <p:nvPr/>
        </p:nvPicPr>
        <p:blipFill>
          <a:blip r:embed="rId3"/>
          <a:stretch/>
        </p:blipFill>
        <p:spPr>
          <a:xfrm>
            <a:off x="2135520" y="1772640"/>
            <a:ext cx="5710680" cy="438156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1. Mass trace detection</a:t>
            </a:r>
            <a:endParaRPr lang="en-US" sz="3000" b="0" strike="noStrike" spc="-1">
              <a:solidFill>
                <a:srgbClr val="000000"/>
              </a:solidFill>
              <a:latin typeface="Arial"/>
            </a:endParaRPr>
          </a:p>
        </p:txBody>
      </p:sp>
      <p:sp>
        <p:nvSpPr>
          <p:cNvPr id="235" name="PlaceHolder 2"/>
          <p:cNvSpPr>
            <a:spLocks noGrp="1"/>
          </p:cNvSpPr>
          <p:nvPr>
            <p:ph/>
          </p:nvPr>
        </p:nvSpPr>
        <p:spPr>
          <a:xfrm>
            <a:off x="259920" y="980640"/>
            <a:ext cx="1066032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 mass trace extraction method that gathers peaks similar in </a:t>
            </a:r>
            <a:r>
              <a:rPr lang="en-GB" sz="1800" b="0" i="1" strike="noStrike" spc="-1">
                <a:solidFill>
                  <a:srgbClr val="000000"/>
                </a:solidFill>
                <a:latin typeface="Arial"/>
                <a:ea typeface="Arial"/>
              </a:rPr>
              <a:t>m/z</a:t>
            </a:r>
            <a:r>
              <a:rPr lang="en-GB" sz="1800" b="0" strike="noStrike" spc="-1">
                <a:solidFill>
                  <a:srgbClr val="000000"/>
                </a:solidFill>
                <a:latin typeface="Arial"/>
                <a:ea typeface="Arial"/>
              </a:rPr>
              <a:t> and moving along retention time.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36" name="Picture 4"/>
          <p:cNvPicPr/>
          <p:nvPr/>
        </p:nvPicPr>
        <p:blipFill>
          <a:blip r:embed="rId3"/>
          <a:stretch/>
        </p:blipFill>
        <p:spPr>
          <a:xfrm>
            <a:off x="2135520" y="1772640"/>
            <a:ext cx="5787000" cy="4390200"/>
          </a:xfrm>
          <a:prstGeom prst="rect">
            <a:avLst/>
          </a:prstGeom>
          <a:ln w="0">
            <a:noFill/>
          </a:ln>
        </p:spPr>
      </p:pic>
      <p:pic>
        <p:nvPicPr>
          <p:cNvPr id="237" name="Picture 9"/>
          <p:cNvPicPr/>
          <p:nvPr/>
        </p:nvPicPr>
        <p:blipFill>
          <a:blip r:embed="rId4"/>
          <a:stretch/>
        </p:blipFill>
        <p:spPr>
          <a:xfrm>
            <a:off x="9028440" y="1484640"/>
            <a:ext cx="3390480" cy="1320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2. Elution peak detection</a:t>
            </a:r>
            <a:endParaRPr lang="en-US" sz="3000" b="0" strike="noStrike" spc="-1">
              <a:solidFill>
                <a:srgbClr val="000000"/>
              </a:solidFill>
              <a:latin typeface="Arial"/>
            </a:endParaRPr>
          </a:p>
        </p:txBody>
      </p:sp>
      <p:sp>
        <p:nvSpPr>
          <p:cNvPr id="239"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Extracts chromatographic peaks from a mass trace.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0" name="Picture 10"/>
          <p:cNvPicPr/>
          <p:nvPr/>
        </p:nvPicPr>
        <p:blipFill>
          <a:blip r:embed="rId3"/>
          <a:stretch/>
        </p:blipFill>
        <p:spPr>
          <a:xfrm>
            <a:off x="2135520" y="1817640"/>
            <a:ext cx="5736240" cy="4347360"/>
          </a:xfrm>
          <a:prstGeom prst="rect">
            <a:avLst/>
          </a:prstGeom>
          <a:ln w="0">
            <a:noFill/>
          </a:ln>
        </p:spPr>
      </p:pic>
      <p:pic>
        <p:nvPicPr>
          <p:cNvPr id="241" name="Picture 5"/>
          <p:cNvPicPr/>
          <p:nvPr/>
        </p:nvPicPr>
        <p:blipFill>
          <a:blip r:embed="rId4"/>
          <a:stretch/>
        </p:blipFill>
        <p:spPr>
          <a:xfrm>
            <a:off x="8969760" y="1731960"/>
            <a:ext cx="3606480" cy="2488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2" name="Picture 9"/>
          <p:cNvPicPr/>
          <p:nvPr/>
        </p:nvPicPr>
        <p:blipFill>
          <a:blip r:embed="rId3"/>
          <a:stretch/>
        </p:blipFill>
        <p:spPr>
          <a:xfrm>
            <a:off x="9048240" y="1652760"/>
            <a:ext cx="3159360" cy="5017320"/>
          </a:xfrm>
          <a:prstGeom prst="rect">
            <a:avLst/>
          </a:prstGeom>
          <a:ln w="0">
            <a:noFill/>
          </a:ln>
        </p:spPr>
      </p:pic>
      <p:sp>
        <p:nvSpPr>
          <p:cNvPr id="243"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3. FeatureFinder</a:t>
            </a:r>
            <a:endParaRPr lang="en-US" sz="3000" b="0" strike="noStrike" spc="-1">
              <a:solidFill>
                <a:srgbClr val="000000"/>
              </a:solidFill>
              <a:latin typeface="Arial"/>
            </a:endParaRPr>
          </a:p>
        </p:txBody>
      </p:sp>
      <p:sp>
        <p:nvSpPr>
          <p:cNvPr id="244"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Assembles metabolite features from singleton mass traces.</a:t>
            </a:r>
            <a:r>
              <a:rPr lang="en-GB" sz="1800" b="0" i="1" strike="noStrike" spc="-1">
                <a:solidFill>
                  <a:srgbClr val="000000"/>
                </a:solidFill>
                <a:latin typeface="Arial"/>
                <a:ea typeface="Arial"/>
              </a:rPr>
              <a:t>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5" name="Picture 7"/>
          <p:cNvPicPr/>
          <p:nvPr/>
        </p:nvPicPr>
        <p:blipFill>
          <a:blip r:embed="rId4"/>
          <a:stretch/>
        </p:blipFill>
        <p:spPr>
          <a:xfrm>
            <a:off x="2063520" y="1772640"/>
            <a:ext cx="6192360" cy="4438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203040" y="76320"/>
            <a:ext cx="1178532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Computational Metabolomics/Proteomics</a:t>
            </a:r>
            <a:endParaRPr lang="en-US" sz="3200" b="0" strike="noStrike" spc="-1">
              <a:solidFill>
                <a:srgbClr val="000000"/>
              </a:solidFill>
              <a:latin typeface="Arial"/>
            </a:endParaRPr>
          </a:p>
        </p:txBody>
      </p:sp>
      <p:sp>
        <p:nvSpPr>
          <p:cNvPr id="154" name="PlaceHolder 2"/>
          <p:cNvSpPr>
            <a:spLocks noGrp="1"/>
          </p:cNvSpPr>
          <p:nvPr>
            <p:ph/>
          </p:nvPr>
        </p:nvSpPr>
        <p:spPr>
          <a:xfrm>
            <a:off x="203040" y="137124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0" strike="noStrike" spc="-1">
                <a:solidFill>
                  <a:srgbClr val="000000"/>
                </a:solidFill>
                <a:latin typeface="Arial"/>
                <a:ea typeface="Arial"/>
              </a:rPr>
              <a:t>Hundreds of </a:t>
            </a:r>
            <a:r>
              <a:rPr lang="en-US" sz="2400" b="1" i="1" strike="noStrike" spc="-1">
                <a:solidFill>
                  <a:srgbClr val="000000"/>
                </a:solidFill>
                <a:latin typeface="Arial"/>
                <a:ea typeface="Arial"/>
              </a:rPr>
              <a:t>experimental methods</a:t>
            </a:r>
            <a:r>
              <a:rPr lang="en-US" sz="2400" b="0" strike="noStrike" spc="-1">
                <a:solidFill>
                  <a:srgbClr val="000000"/>
                </a:solidFill>
                <a:latin typeface="Arial"/>
                <a:ea typeface="Arial"/>
              </a:rPr>
              <a:t> and protocols</a:t>
            </a:r>
            <a:br>
              <a:rPr sz="2400"/>
            </a:b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Many </a:t>
            </a:r>
            <a:r>
              <a:rPr lang="en-US" sz="2400" b="1" i="1" strike="noStrike" spc="-1">
                <a:solidFill>
                  <a:srgbClr val="000000"/>
                </a:solidFill>
                <a:latin typeface="Arial"/>
                <a:ea typeface="Arial"/>
              </a:rPr>
              <a:t>computational methods</a:t>
            </a:r>
            <a:r>
              <a:rPr lang="en-US" sz="2400" b="0" strike="noStrike" spc="-1">
                <a:solidFill>
                  <a:srgbClr val="000000"/>
                </a:solidFill>
                <a:latin typeface="Arial"/>
                <a:ea typeface="Arial"/>
              </a:rPr>
              <a:t> for</a:t>
            </a:r>
            <a:endParaRPr lang="en-US" sz="2400" b="0" strike="noStrike" spc="-1">
              <a:solidFill>
                <a:srgbClr val="000000"/>
              </a:solidFill>
              <a:latin typeface="Arial"/>
            </a:endParaRPr>
          </a:p>
          <a:p>
            <a:pPr marL="609480" indent="-558720">
              <a:lnSpc>
                <a:spcPct val="100000"/>
              </a:lnSpc>
              <a:spcBef>
                <a:spcPts val="853"/>
              </a:spcBef>
              <a:buClr>
                <a:srgbClr val="000000"/>
              </a:buClr>
              <a:buFont typeface="Symbol" charset="2"/>
              <a:buChar char=""/>
              <a:tabLst>
                <a:tab pos="0" algn="l"/>
              </a:tabLst>
            </a:pPr>
            <a:r>
              <a:rPr lang="en-US" sz="2400" b="0" strike="noStrike" spc="-1">
                <a:solidFill>
                  <a:srgbClr val="000000"/>
                </a:solidFill>
                <a:latin typeface="Arial"/>
                <a:ea typeface="Arial"/>
              </a:rPr>
              <a:t>Identification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Quantification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Statistical analysis</a:t>
            </a: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often tailored to experimental method</a:t>
            </a:r>
            <a:br>
              <a:rPr sz="2400"/>
            </a:br>
            <a:br>
              <a:rPr sz="2400"/>
            </a:br>
            <a:r>
              <a:rPr lang="en-US" sz="2400" b="1" strike="noStrike" spc="-1">
                <a:solidFill>
                  <a:srgbClr val="000000"/>
                </a:solidFill>
                <a:latin typeface="Arial"/>
                <a:ea typeface="Arial"/>
              </a:rPr>
              <a:t>Goal: Extraction of maximum biological knowledge</a:t>
            </a:r>
            <a:endParaRPr lang="en-US" sz="2400" b="0" strike="noStrike" spc="-1">
              <a:solidFill>
                <a:srgbClr val="000000"/>
              </a:solidFill>
              <a:latin typeface="Arial"/>
            </a:endParaRPr>
          </a:p>
        </p:txBody>
      </p:sp>
      <p:sp>
        <p:nvSpPr>
          <p:cNvPr id="155" name="TextBox 5"/>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2</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p:nvPr>
        </p:nvSpPr>
        <p:spPr>
          <a:xfrm>
            <a:off x="263520" y="917280"/>
            <a:ext cx="10857600" cy="525600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US" sz="1800" b="0" strike="noStrike" spc="-1">
                <a:solidFill>
                  <a:srgbClr val="000000"/>
                </a:solidFill>
                <a:latin typeface="Arial"/>
                <a:ea typeface="Arial"/>
              </a:rPr>
              <a:t>P</a:t>
            </a:r>
            <a:r>
              <a:rPr lang="en-GB" sz="1800" b="0" strike="noStrike" spc="-1">
                <a:solidFill>
                  <a:srgbClr val="000000"/>
                </a:solidFill>
                <a:latin typeface="Arial"/>
                <a:ea typeface="Arial"/>
              </a:rPr>
              <a:t>erforms a linear retention time alignment, to correct for linear shifts in retention time.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sp>
        <p:nvSpPr>
          <p:cNvPr id="247"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4. Map alignment</a:t>
            </a:r>
            <a:endParaRPr lang="en-US" sz="3000" b="0" strike="noStrike" spc="-1">
              <a:solidFill>
                <a:srgbClr val="000000"/>
              </a:solidFill>
              <a:latin typeface="Arial"/>
            </a:endParaRPr>
          </a:p>
        </p:txBody>
      </p:sp>
      <p:sp>
        <p:nvSpPr>
          <p:cNvPr id="248" name=" 532494490"/>
          <p:cNvSpPr/>
          <p:nvPr/>
        </p:nvSpPr>
        <p:spPr>
          <a:xfrm>
            <a:off x="6089040" y="-444960"/>
            <a:ext cx="95400" cy="365400"/>
          </a:xfrm>
          <a:prstGeom prst="rect">
            <a:avLst/>
          </a:prstGeom>
          <a:noFill/>
          <a:ln w="0">
            <a:noFill/>
          </a:ln>
        </p:spPr>
        <p:style>
          <a:lnRef idx="0">
            <a:scrgbClr r="0" g="0" b="0"/>
          </a:lnRef>
          <a:fillRef idx="0">
            <a:scrgbClr r="0" g="0" b="0"/>
          </a:fillRef>
          <a:effectRef idx="0">
            <a:scrgbClr r="0" g="0" b="0"/>
          </a:effectRef>
          <a:fontRef idx="minor"/>
        </p:style>
      </p:sp>
      <p:pic>
        <p:nvPicPr>
          <p:cNvPr id="249" name="Picture 6"/>
          <p:cNvPicPr/>
          <p:nvPr/>
        </p:nvPicPr>
        <p:blipFill>
          <a:blip r:embed="rId3"/>
          <a:stretch/>
        </p:blipFill>
        <p:spPr>
          <a:xfrm>
            <a:off x="3359520" y="1467360"/>
            <a:ext cx="4464000" cy="5067360"/>
          </a:xfrm>
          <a:prstGeom prst="rect">
            <a:avLst/>
          </a:prstGeom>
          <a:ln w="0">
            <a:noFill/>
          </a:ln>
        </p:spPr>
      </p:pic>
      <p:pic>
        <p:nvPicPr>
          <p:cNvPr id="250" name="Picture 7"/>
          <p:cNvPicPr/>
          <p:nvPr/>
        </p:nvPicPr>
        <p:blipFill>
          <a:blip r:embed="rId4"/>
          <a:stretch/>
        </p:blipFill>
        <p:spPr>
          <a:xfrm>
            <a:off x="4646160" y="36720"/>
            <a:ext cx="4329720" cy="1116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p:nvPr>
        </p:nvSpPr>
        <p:spPr>
          <a:xfrm>
            <a:off x="141840" y="997560"/>
            <a:ext cx="5090040" cy="5453640"/>
          </a:xfrm>
          <a:prstGeom prst="rect">
            <a:avLst/>
          </a:prstGeom>
          <a:noFill/>
          <a:ln w="0">
            <a:noFill/>
          </a:ln>
        </p:spPr>
        <p:txBody>
          <a:bodyPr lIns="0" tIns="0" rIns="0" bIns="0" numCol="1" spcCol="0" anchor="t">
            <a:noAutofit/>
          </a:bodyPr>
          <a:lstStyle/>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r>
              <a:rPr lang="en-GB" sz="1600" b="0" strike="noStrike" spc="-1">
                <a:solidFill>
                  <a:srgbClr val="000000"/>
                </a:solidFill>
                <a:latin typeface="Arial"/>
                <a:ea typeface="Arial"/>
              </a:rPr>
              <a:t>FeatureLinking clusters the feature information (from single files) into a ConsensusFeature, linking features from different files together, which have similar m/z and RT (MS1 level)</a:t>
            </a: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p:txBody>
      </p:sp>
      <p:sp>
        <p:nvSpPr>
          <p:cNvPr id="252"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5. Feature linking</a:t>
            </a:r>
            <a:endParaRPr lang="en-US" sz="3000" b="0" strike="noStrike" spc="-1">
              <a:solidFill>
                <a:srgbClr val="000000"/>
              </a:solidFill>
              <a:latin typeface="Arial"/>
            </a:endParaRPr>
          </a:p>
        </p:txBody>
      </p:sp>
      <p:sp>
        <p:nvSpPr>
          <p:cNvPr id="253" name=" 133864565"/>
          <p:cNvSpPr/>
          <p:nvPr/>
        </p:nvSpPr>
        <p:spPr>
          <a:xfrm>
            <a:off x="5517720" y="1411200"/>
            <a:ext cx="105840" cy="365400"/>
          </a:xfrm>
          <a:prstGeom prst="rect">
            <a:avLst/>
          </a:prstGeom>
          <a:noFill/>
          <a:ln w="0">
            <a:noFill/>
          </a:ln>
        </p:spPr>
        <p:style>
          <a:lnRef idx="0">
            <a:scrgbClr r="0" g="0" b="0"/>
          </a:lnRef>
          <a:fillRef idx="0">
            <a:scrgbClr r="0" g="0" b="0"/>
          </a:fillRef>
          <a:effectRef idx="0">
            <a:scrgbClr r="0" g="0" b="0"/>
          </a:effectRef>
          <a:fontRef idx="minor"/>
        </p:style>
      </p:sp>
      <p:pic>
        <p:nvPicPr>
          <p:cNvPr id="254" name="Picture 7"/>
          <p:cNvPicPr/>
          <p:nvPr/>
        </p:nvPicPr>
        <p:blipFill>
          <a:blip r:embed="rId3"/>
          <a:stretch/>
        </p:blipFill>
        <p:spPr>
          <a:xfrm>
            <a:off x="5235120" y="980640"/>
            <a:ext cx="6862680" cy="5573880"/>
          </a:xfrm>
          <a:prstGeom prst="rect">
            <a:avLst/>
          </a:prstGeom>
          <a:ln w="0">
            <a:noFill/>
          </a:ln>
        </p:spPr>
      </p:pic>
      <p:pic>
        <p:nvPicPr>
          <p:cNvPr id="255" name="Picture 8"/>
          <p:cNvPicPr/>
          <p:nvPr/>
        </p:nvPicPr>
        <p:blipFill>
          <a:blip r:embed="rId4"/>
          <a:stretch/>
        </p:blipFill>
        <p:spPr>
          <a:xfrm>
            <a:off x="4583880" y="70920"/>
            <a:ext cx="6202800" cy="1211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2"/>
          <p:cNvPicPr/>
          <p:nvPr/>
        </p:nvPicPr>
        <p:blipFill>
          <a:blip r:embed="rId2"/>
          <a:stretch/>
        </p:blipFill>
        <p:spPr>
          <a:xfrm>
            <a:off x="4727880" y="116640"/>
            <a:ext cx="7649640" cy="2334240"/>
          </a:xfrm>
          <a:prstGeom prst="rect">
            <a:avLst/>
          </a:prstGeom>
          <a:ln w="0">
            <a:noFill/>
          </a:ln>
        </p:spPr>
      </p:pic>
      <p:sp>
        <p:nvSpPr>
          <p:cNvPr id="257" name="PlaceHolder 1"/>
          <p:cNvSpPr>
            <a:spLocks noGrp="1"/>
          </p:cNvSpPr>
          <p:nvPr>
            <p:ph/>
          </p:nvPr>
        </p:nvSpPr>
        <p:spPr>
          <a:xfrm>
            <a:off x="141840" y="951480"/>
            <a:ext cx="10983240" cy="471312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700" b="0" strike="noStrike" spc="-1">
                <a:solidFill>
                  <a:srgbClr val="000000"/>
                </a:solidFill>
                <a:latin typeface="Arial"/>
                <a:ea typeface="Arial"/>
              </a:rPr>
              <a:t>Dataframe with m/z and RT information from each consensus feature with the intensities in each sample</a:t>
            </a:r>
            <a:endParaRPr lang="en-US" sz="1700" b="0" strike="noStrike" spc="-1">
              <a:solidFill>
                <a:srgbClr val="000000"/>
              </a:solidFill>
              <a:latin typeface="Arial"/>
            </a:endParaRPr>
          </a:p>
        </p:txBody>
      </p:sp>
      <p:sp>
        <p:nvSpPr>
          <p:cNvPr id="258" name="PlaceHolder 2"/>
          <p:cNvSpPr>
            <a:spLocks noGrp="1"/>
          </p:cNvSpPr>
          <p:nvPr>
            <p:ph type="title"/>
          </p:nvPr>
        </p:nvSpPr>
        <p:spPr>
          <a:xfrm>
            <a:off x="994680" y="366480"/>
            <a:ext cx="439956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6. Table of features</a:t>
            </a:r>
            <a:endParaRPr lang="en-US" sz="3000" b="0" strike="noStrike" spc="-1">
              <a:solidFill>
                <a:srgbClr val="000000"/>
              </a:solidFill>
              <a:latin typeface="Arial"/>
            </a:endParaRPr>
          </a:p>
        </p:txBody>
      </p:sp>
      <p:pic>
        <p:nvPicPr>
          <p:cNvPr id="259" name="Picture 9"/>
          <p:cNvPicPr/>
          <p:nvPr/>
        </p:nvPicPr>
        <p:blipFill>
          <a:blip r:embed="rId3"/>
          <a:srcRect r="39500" b="59998"/>
          <a:stretch/>
        </p:blipFill>
        <p:spPr>
          <a:xfrm>
            <a:off x="1581480" y="1788120"/>
            <a:ext cx="7437600" cy="2832840"/>
          </a:xfrm>
          <a:prstGeom prst="rect">
            <a:avLst/>
          </a:prstGeom>
          <a:ln w="12700">
            <a:solidFill>
              <a:srgbClr val="FFFFFF"/>
            </a:solidFill>
            <a:rou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Suggestions after pre-processing</a:t>
            </a:r>
            <a:endParaRPr lang="en-US" sz="3000" b="0" strike="noStrike" spc="-1">
              <a:solidFill>
                <a:srgbClr val="000000"/>
              </a:solidFill>
              <a:latin typeface="Arial"/>
            </a:endParaRPr>
          </a:p>
        </p:txBody>
      </p:sp>
      <p:sp>
        <p:nvSpPr>
          <p:cNvPr id="261" name="PlaceHolder 2"/>
          <p:cNvSpPr>
            <a:spLocks noGrp="1"/>
          </p:cNvSpPr>
          <p:nvPr>
            <p:ph/>
          </p:nvPr>
        </p:nvSpPr>
        <p:spPr>
          <a:xfrm>
            <a:off x="141840" y="951480"/>
            <a:ext cx="10891440" cy="424800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a:solidFill>
                  <a:srgbClr val="000000"/>
                </a:solidFill>
                <a:latin typeface="Arial"/>
                <a:ea typeface="Arial"/>
              </a:rPr>
              <a:t>SiriusAdapter: </a:t>
            </a:r>
            <a:r>
              <a:rPr lang="en-GB" sz="1800" b="0" strike="noStrike" spc="-1">
                <a:solidFill>
                  <a:srgbClr val="000000"/>
                </a:solidFill>
                <a:latin typeface="Arial"/>
                <a:ea typeface="Arial"/>
              </a:rPr>
              <a:t>Generate formula and structural predictions with </a:t>
            </a:r>
            <a:r>
              <a:rPr lang="en-GB" sz="1800" b="1" strike="noStrike" spc="-1">
                <a:solidFill>
                  <a:srgbClr val="000000"/>
                </a:solidFill>
                <a:latin typeface="Arial"/>
                <a:ea typeface="Arial"/>
              </a:rPr>
              <a:t>SIRIUS and CSI:FingerID </a:t>
            </a:r>
            <a:r>
              <a:rPr lang="en-GB" sz="1800" b="0" strike="noStrike" spc="-1">
                <a:solidFill>
                  <a:srgbClr val="000000"/>
                </a:solidFill>
                <a:latin typeface="Arial"/>
                <a:ea typeface="Arial"/>
              </a:rPr>
              <a:t>(MS1&amp; MS2)</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a:solidFill>
                  <a:srgbClr val="000000"/>
                </a:solidFill>
                <a:latin typeface="Arial"/>
                <a:ea typeface="Arial"/>
              </a:rPr>
              <a:t>Adduct annotation</a:t>
            </a:r>
            <a:r>
              <a:rPr lang="en-GB" sz="1800" b="0" strike="noStrike" spc="-1">
                <a:solidFill>
                  <a:srgbClr val="000000"/>
                </a:solidFill>
                <a:latin typeface="Arial"/>
                <a:ea typeface="Arial"/>
              </a:rPr>
              <a:t>: Assign adducts &amp; reconstruct neutral masses</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a:solidFill>
                  <a:srgbClr val="000000"/>
                </a:solidFill>
                <a:latin typeface="Arial"/>
                <a:ea typeface="Arial"/>
              </a:rPr>
              <a:t>GNPSExport: </a:t>
            </a:r>
            <a:r>
              <a:rPr lang="en-GB" sz="1800" b="0" strike="noStrike" spc="-1">
                <a:solidFill>
                  <a:srgbClr val="000000"/>
                </a:solidFill>
                <a:latin typeface="Arial"/>
                <a:ea typeface="Arial"/>
              </a:rPr>
              <a:t>Generate all the files necessary for Feature-Based Molecular Networking (FBMN) and </a:t>
            </a: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Ion Identity Molecular Networking (IIMN)</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u="sng" strike="noStrike" spc="-1">
                <a:solidFill>
                  <a:srgbClr val="2F3EEA"/>
                </a:solidFill>
                <a:uFillTx/>
                <a:latin typeface="Arial"/>
                <a:ea typeface="Arial"/>
                <a:hlinkClick r:id="rId3"/>
              </a:rPr>
              <a:t>https://pyopenms.readthedocs.io/en/latest/index.html</a:t>
            </a:r>
            <a:r>
              <a:rPr lang="en-GB" sz="1800" b="0" strike="noStrike" spc="-1">
                <a:solidFill>
                  <a:srgbClr val="000000"/>
                </a:solidFill>
                <a:latin typeface="Arial"/>
                <a:ea typeface="Arial"/>
              </a:rPr>
              <a:t> </a:t>
            </a:r>
            <a:endParaRPr lang="en-US" sz="1800" b="0" strike="noStrike" spc="-1">
              <a:solidFill>
                <a:srgbClr val="000000"/>
              </a:solidFill>
              <a:latin typeface="Arial"/>
            </a:endParaRPr>
          </a:p>
        </p:txBody>
      </p:sp>
      <p:pic>
        <p:nvPicPr>
          <p:cNvPr id="262" name="Picture 6" descr="GNPS Logos - GNPS Documentation"/>
          <p:cNvPicPr/>
          <p:nvPr/>
        </p:nvPicPr>
        <p:blipFill>
          <a:blip r:embed="rId4"/>
          <a:stretch/>
        </p:blipFill>
        <p:spPr>
          <a:xfrm>
            <a:off x="10632600" y="2268000"/>
            <a:ext cx="1209240" cy="368640"/>
          </a:xfrm>
          <a:prstGeom prst="rect">
            <a:avLst/>
          </a:prstGeom>
          <a:ln w="0">
            <a:noFill/>
          </a:ln>
        </p:spPr>
      </p:pic>
      <p:pic>
        <p:nvPicPr>
          <p:cNvPr id="263" name="Picture 4"/>
          <p:cNvPicPr/>
          <p:nvPr/>
        </p:nvPicPr>
        <p:blipFill>
          <a:blip r:embed="rId5"/>
          <a:stretch/>
        </p:blipFill>
        <p:spPr>
          <a:xfrm>
            <a:off x="11033640" y="1124640"/>
            <a:ext cx="1139760" cy="431640"/>
          </a:xfrm>
          <a:prstGeom prst="rect">
            <a:avLst/>
          </a:prstGeom>
          <a:ln w="0">
            <a:noFill/>
          </a:ln>
        </p:spPr>
      </p:pic>
      <p:pic>
        <p:nvPicPr>
          <p:cNvPr id="264" name="Picture 2" descr="OpenMS – Open-source software for mass spectrometry analysis"/>
          <p:cNvPicPr/>
          <p:nvPr/>
        </p:nvPicPr>
        <p:blipFill>
          <a:blip r:embed="rId6"/>
          <a:stretch/>
        </p:blipFill>
        <p:spPr>
          <a:xfrm>
            <a:off x="7176240" y="1556640"/>
            <a:ext cx="802080" cy="591480"/>
          </a:xfrm>
          <a:prstGeom prst="rect">
            <a:avLst/>
          </a:prstGeom>
          <a:ln w="0">
            <a:noFill/>
          </a:ln>
        </p:spPr>
      </p:pic>
      <p:sp>
        <p:nvSpPr>
          <p:cNvPr id="265" name="TextBox 7"/>
          <p:cNvSpPr/>
          <p:nvPr/>
        </p:nvSpPr>
        <p:spPr>
          <a:xfrm>
            <a:off x="47160" y="5942880"/>
            <a:ext cx="12102120" cy="566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GB" sz="6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W.E.,Schilling, O., Choudhary, J.S., Malmström, L., Aebersold, R., Reinert, K., Kohlbacher, O. </a:t>
            </a:r>
            <a:r>
              <a:rPr lang="en-GB" sz="600" b="1" strike="noStrike" spc="-1">
                <a:solidFill>
                  <a:srgbClr val="000000"/>
                </a:solidFill>
                <a:latin typeface="Arial"/>
                <a:ea typeface="Arial"/>
              </a:rPr>
              <a:t>OpenMS: A flexible open-source software platform for mass spectrometry data analysis.</a:t>
            </a:r>
            <a:r>
              <a:rPr lang="en-GB" sz="600" b="0" strike="noStrike" spc="-1">
                <a:solidFill>
                  <a:srgbClr val="000000"/>
                </a:solidFill>
                <a:latin typeface="Arial"/>
                <a:ea typeface="Arial"/>
              </a:rPr>
              <a:t> Nature Methods, vol. 13, 2016. </a:t>
            </a:r>
            <a:r>
              <a:rPr lang="en-GB" sz="600" b="0" u="sng" strike="noStrike" spc="-1">
                <a:solidFill>
                  <a:srgbClr val="2F3EEA"/>
                </a:solidFill>
                <a:uFillTx/>
                <a:latin typeface="Arial"/>
                <a:ea typeface="Arial"/>
                <a:hlinkClick r:id="rId7"/>
              </a:rPr>
              <a:t>doi:10.1038/nmeth.3959</a:t>
            </a:r>
            <a:endParaRPr lang="en-US" sz="600" b="0" strike="noStrike" spc="-1">
              <a:latin typeface="Arial"/>
            </a:endParaRPr>
          </a:p>
          <a:p>
            <a:pPr>
              <a:lnSpc>
                <a:spcPct val="100000"/>
              </a:lnSpc>
              <a:buNone/>
            </a:pPr>
            <a:r>
              <a:rPr lang="en-GB" sz="600" b="0" strike="noStrike" spc="-1">
                <a:solidFill>
                  <a:srgbClr val="000000"/>
                </a:solidFill>
                <a:latin typeface="Arial"/>
                <a:ea typeface="Arial"/>
              </a:rPr>
              <a:t>Kai Dührkop, Markus Fleischauer, Marcus Ludwig, Alexander A. Aksenov, Alexey V. Melnik, Marvin Meusel, Pieter C. Dorrestein, Juho Rousu, and Sebastian Böcker, </a:t>
            </a:r>
            <a:r>
              <a:rPr lang="en-GB" sz="600" b="1" u="sng" strike="noStrike" spc="-1">
                <a:solidFill>
                  <a:srgbClr val="2F3EEA"/>
                </a:solidFill>
                <a:uFillTx/>
                <a:latin typeface="Arial"/>
                <a:ea typeface="Arial"/>
                <a:hlinkClick r:id="rId8"/>
              </a:rPr>
              <a:t>SIRIUS 4: Turning tandem mass spectra into metabolite structure information.</a:t>
            </a:r>
            <a:r>
              <a:rPr lang="en-GB" sz="600" b="1" strike="noStrike" spc="-1">
                <a:solidFill>
                  <a:srgbClr val="000000"/>
                </a:solidFill>
                <a:latin typeface="Arial"/>
                <a:ea typeface="Arial"/>
              </a:rPr>
              <a:t> </a:t>
            </a:r>
            <a:r>
              <a:rPr lang="en-GB" sz="600" b="0" strike="noStrike" spc="-1">
                <a:solidFill>
                  <a:srgbClr val="000000"/>
                </a:solidFill>
                <a:latin typeface="Arial"/>
                <a:ea typeface="Arial"/>
              </a:rPr>
              <a:t>Nature Methods 16, 299–302, 2019.</a:t>
            </a:r>
            <a:endParaRPr lang="en-US" sz="600" b="0" strike="noStrike" spc="-1">
              <a:latin typeface="Arial"/>
            </a:endParaRPr>
          </a:p>
          <a:p>
            <a:pPr>
              <a:lnSpc>
                <a:spcPct val="100000"/>
              </a:lnSpc>
              <a:spcBef>
                <a:spcPts val="431"/>
              </a:spcBef>
              <a:buNone/>
            </a:pPr>
            <a:r>
              <a:rPr lang="en-GB" sz="600" b="0" strike="noStrike" spc="-1">
                <a:solidFill>
                  <a:srgbClr val="000000"/>
                </a:solidFill>
                <a:latin typeface="Arial"/>
                <a:ea typeface="Arial"/>
              </a:rPr>
              <a:t>Mölder, F., Jablonski, K.P., Letcher, B., Hall, M.B., Tomkins-Tinch, C.H., Sochat, V., Forster, J., Lee, S., Twardziok, S.O., Kanitz, A., Wilm, A., Holtgrewe, M., Rahmann, S., Nahnsen, S., Köster, J., 2021. , </a:t>
            </a:r>
            <a:r>
              <a:rPr lang="en-GB" sz="600" b="1" strike="noStrike" spc="-1">
                <a:solidFill>
                  <a:srgbClr val="000000"/>
                </a:solidFill>
                <a:latin typeface="Arial"/>
                <a:ea typeface="Arial"/>
              </a:rPr>
              <a:t>Sustainable data analysis with Snakemake</a:t>
            </a:r>
            <a:r>
              <a:rPr lang="en-GB" sz="600" b="0" strike="noStrike" spc="-1">
                <a:solidFill>
                  <a:srgbClr val="000000"/>
                </a:solidFill>
                <a:latin typeface="Arial"/>
                <a:ea typeface="Arial"/>
              </a:rPr>
              <a:t>. F1000Res 10, 33.</a:t>
            </a:r>
            <a:endParaRPr lang="en-US" sz="600" b="0" strike="noStrike" spc="-1">
              <a:latin typeface="Arial"/>
            </a:endParaRPr>
          </a:p>
          <a:p>
            <a:pPr>
              <a:lnSpc>
                <a:spcPct val="100000"/>
              </a:lnSpc>
              <a:spcBef>
                <a:spcPts val="431"/>
              </a:spcBef>
              <a:buNone/>
            </a:pPr>
            <a:r>
              <a:rPr lang="en-GB" sz="600" b="0" strike="noStrike" spc="-1">
                <a:solidFill>
                  <a:srgbClr val="000000"/>
                </a:solidFill>
                <a:latin typeface="Arial"/>
                <a:ea typeface="Arial"/>
              </a:rPr>
              <a:t>Nothias, L.-F., Petras, D., Schmid, R. et al.</a:t>
            </a:r>
            <a:r>
              <a:rPr lang="en-GB" sz="600" b="1" strike="noStrike" spc="-1">
                <a:solidFill>
                  <a:srgbClr val="000000"/>
                </a:solidFill>
                <a:latin typeface="Arial"/>
                <a:ea typeface="Arial"/>
              </a:rPr>
              <a:t> </a:t>
            </a:r>
            <a:r>
              <a:rPr lang="en-GB" sz="600" b="1" u="sng" strike="noStrike" spc="-1">
                <a:solidFill>
                  <a:srgbClr val="000000"/>
                </a:solidFill>
                <a:uFillTx/>
                <a:latin typeface="Arial"/>
                <a:ea typeface="Arial"/>
                <a:hlinkClick r:id="rId9"/>
              </a:rPr>
              <a:t>Feature-based molecular networking in the GNPS analysis environment</a:t>
            </a:r>
            <a:r>
              <a:rPr lang="en-GB" sz="600" b="0" strike="noStrike" spc="-1">
                <a:solidFill>
                  <a:srgbClr val="000000"/>
                </a:solidFill>
                <a:latin typeface="Arial"/>
                <a:ea typeface="Arial"/>
              </a:rPr>
              <a:t>. Nat. Methods 17, 905–908 (2020).</a:t>
            </a:r>
            <a:endParaRPr lang="en-US" sz="600" b="0" strike="noStrike" spc="-1">
              <a:latin typeface="Arial"/>
            </a:endParaRPr>
          </a:p>
        </p:txBody>
      </p:sp>
      <p:pic>
        <p:nvPicPr>
          <p:cNvPr id="266" name="Picture 8"/>
          <p:cNvPicPr/>
          <p:nvPr/>
        </p:nvPicPr>
        <p:blipFill>
          <a:blip r:embed="rId10"/>
          <a:stretch/>
        </p:blipFill>
        <p:spPr>
          <a:xfrm>
            <a:off x="6963840" y="2828520"/>
            <a:ext cx="5208480" cy="307764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Hands-on time!</a:t>
            </a:r>
            <a:endParaRPr lang="en-US" sz="3000" b="0" strike="noStrike" spc="-1">
              <a:solidFill>
                <a:srgbClr val="000000"/>
              </a:solidFill>
              <a:latin typeface="Arial"/>
            </a:endParaRPr>
          </a:p>
        </p:txBody>
      </p:sp>
      <p:sp>
        <p:nvSpPr>
          <p:cNvPr id="268"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a:solidFill>
                  <a:srgbClr val="2F3EEA"/>
                </a:solidFill>
                <a:uFillTx/>
                <a:latin typeface="Arial"/>
                <a:ea typeface="Arial"/>
                <a:hlinkClick r:id="rId3"/>
              </a:rPr>
              <a:t>https://github.com/axelwalter/pyopenms-workshop</a:t>
            </a:r>
            <a:endParaRPr lang="en-US" sz="1800" b="0" strike="noStrike" spc="-1">
              <a:solidFill>
                <a:srgbClr val="000000"/>
              </a:solidFill>
              <a:latin typeface="Arial"/>
            </a:endParaRPr>
          </a:p>
          <a:p>
            <a:pPr>
              <a:lnSpc>
                <a:spcPct val="100000"/>
              </a:lnSpc>
              <a:buNone/>
            </a:pPr>
            <a:endParaRPr lang="en-US" sz="1800" b="0" strike="noStrike" spc="-1">
              <a:solidFill>
                <a:srgbClr val="000000"/>
              </a:solidFill>
              <a:latin typeface="Arial"/>
            </a:endParaRPr>
          </a:p>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on the </a:t>
            </a:r>
            <a:endParaRPr lang="en-US" sz="1800" b="0" strike="noStrike" spc="-1">
              <a:solidFill>
                <a:srgbClr val="000000"/>
              </a:solidFill>
              <a:latin typeface="Arial"/>
            </a:endParaRPr>
          </a:p>
        </p:txBody>
      </p:sp>
      <p:pic>
        <p:nvPicPr>
          <p:cNvPr id="270"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
        <p:nvSpPr>
          <p:cNvPr id="6" name="TextBox 4">
            <a:extLst>
              <a:ext uri="{FF2B5EF4-FFF2-40B4-BE49-F238E27FC236}">
                <a16:creationId xmlns:a16="http://schemas.microsoft.com/office/drawing/2014/main" id="{1D0C9D37-FE0B-EFAC-6C0A-93E8350658A1}"/>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dirty="0">
                <a:solidFill>
                  <a:srgbClr val="000000"/>
                </a:solidFill>
                <a:latin typeface="Arial"/>
              </a:rPr>
              <a:t>24</a:t>
            </a:r>
            <a:endParaRPr lang="en-US" sz="18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Visit our documentation:</a:t>
            </a:r>
            <a:endParaRPr lang="en-US" sz="3000" b="0" strike="noStrike" spc="-1">
              <a:solidFill>
                <a:srgbClr val="000000"/>
              </a:solidFill>
              <a:latin typeface="Arial"/>
            </a:endParaRPr>
          </a:p>
        </p:txBody>
      </p:sp>
      <p:sp>
        <p:nvSpPr>
          <p:cNvPr id="272"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endParaRPr lang="en-US" sz="1800" b="0" strike="noStrike" spc="-1">
              <a:solidFill>
                <a:srgbClr val="000000"/>
              </a:solidFill>
              <a:latin typeface="Arial"/>
            </a:endParaRPr>
          </a:p>
          <a:p>
            <a:pPr>
              <a:lnSpc>
                <a:spcPct val="100000"/>
              </a:lnSpc>
              <a:buNone/>
            </a:pPr>
            <a:r>
              <a:rPr lang="en-GB" sz="1800" b="0" strike="noStrike" spc="-1">
                <a:solidFill>
                  <a:srgbClr val="002BFF"/>
                </a:solidFill>
                <a:latin typeface="Arial"/>
                <a:ea typeface="Arial"/>
                <a:hlinkClick r:id="rId3"/>
              </a:rPr>
              <a:t>https://pyopenms.readthedocs.io/en/latest/</a:t>
            </a:r>
            <a:endParaRPr lang="en-US" sz="1800" b="0" strike="noStrike" spc="-1">
              <a:solidFill>
                <a:srgbClr val="000000"/>
              </a:solidFill>
              <a:latin typeface="Arial"/>
            </a:endParaRPr>
          </a:p>
          <a:p>
            <a:pPr>
              <a:lnSpc>
                <a:spcPct val="100000"/>
              </a:lnSpc>
              <a:buNone/>
            </a:pPr>
            <a:r>
              <a:rPr lang="en-GB" sz="1800" b="0" strike="noStrike" spc="-1">
                <a:solidFill>
                  <a:srgbClr val="000000"/>
                </a:solidFill>
                <a:latin typeface="Arial"/>
                <a:ea typeface="Arial"/>
              </a:rPr>
              <a:t> </a:t>
            </a:r>
            <a:endParaRPr lang="en-US" sz="1800" b="0" strike="noStrike" spc="-1">
              <a:solidFill>
                <a:srgbClr val="000000"/>
              </a:solidFill>
              <a:latin typeface="Arial"/>
            </a:endParaRPr>
          </a:p>
        </p:txBody>
      </p:sp>
      <p:pic>
        <p:nvPicPr>
          <p:cNvPr id="274" name="Picture 273"/>
          <p:cNvPicPr/>
          <p:nvPr/>
        </p:nvPicPr>
        <p:blipFill>
          <a:blip r:embed="rId4"/>
          <a:stretch/>
        </p:blipFill>
        <p:spPr>
          <a:xfrm>
            <a:off x="1075680" y="2003760"/>
            <a:ext cx="10012320" cy="3482640"/>
          </a:xfrm>
          <a:prstGeom prst="rect">
            <a:avLst/>
          </a:prstGeom>
          <a:ln w="0">
            <a:noFill/>
          </a:ln>
        </p:spPr>
      </p:pic>
      <p:sp>
        <p:nvSpPr>
          <p:cNvPr id="6" name="TextBox 4">
            <a:extLst>
              <a:ext uri="{FF2B5EF4-FFF2-40B4-BE49-F238E27FC236}">
                <a16:creationId xmlns:a16="http://schemas.microsoft.com/office/drawing/2014/main" id="{D853FD82-14E5-0BEC-EA24-FBD699B1858A}"/>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a:solidFill>
                  <a:srgbClr val="000000"/>
                </a:solidFill>
                <a:latin typeface="Arial"/>
              </a:rPr>
              <a:t>25</a:t>
            </a:r>
            <a:endParaRPr lang="en-US" sz="1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203040" y="76320"/>
            <a:ext cx="992484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Bioinformatics</a:t>
            </a:r>
            <a:r>
              <a:rPr lang="en-US" sz="4270" b="0" strike="noStrike" spc="-1">
                <a:solidFill>
                  <a:srgbClr val="000000"/>
                </a:solidFill>
                <a:latin typeface="Calibri"/>
                <a:ea typeface="Calibri"/>
              </a:rPr>
              <a:t> </a:t>
            </a:r>
            <a:r>
              <a:rPr lang="en-US" sz="3200" b="1" strike="noStrike" spc="-1">
                <a:solidFill>
                  <a:srgbClr val="000000"/>
                </a:solidFill>
                <a:latin typeface="Arial"/>
                <a:ea typeface="Arial"/>
              </a:rPr>
              <a:t>– The Holy Grail</a:t>
            </a:r>
            <a:endParaRPr lang="en-US" sz="3200" b="0" strike="noStrike" spc="-1">
              <a:solidFill>
                <a:srgbClr val="000000"/>
              </a:solidFill>
              <a:latin typeface="Arial"/>
            </a:endParaRPr>
          </a:p>
        </p:txBody>
      </p:sp>
      <p:pic>
        <p:nvPicPr>
          <p:cNvPr id="157" name="Google Shape;422;p54" descr="Harddisk?u_01113711.jpg"/>
          <p:cNvPicPr/>
          <p:nvPr/>
        </p:nvPicPr>
        <p:blipFill>
          <a:blip r:embed="rId3"/>
          <a:srcRect l="8490"/>
          <a:stretch/>
        </p:blipFill>
        <p:spPr>
          <a:xfrm>
            <a:off x="0" y="1772640"/>
            <a:ext cx="3626640" cy="2636640"/>
          </a:xfrm>
          <a:prstGeom prst="rect">
            <a:avLst/>
          </a:prstGeom>
          <a:ln w="0">
            <a:noFill/>
          </a:ln>
        </p:spPr>
      </p:pic>
      <p:pic>
        <p:nvPicPr>
          <p:cNvPr id="158" name="Google Shape;423;p54" descr="shutterstock_60333829.jpg"/>
          <p:cNvPicPr/>
          <p:nvPr/>
        </p:nvPicPr>
        <p:blipFill>
          <a:blip r:embed="rId4"/>
          <a:stretch/>
        </p:blipFill>
        <p:spPr>
          <a:xfrm>
            <a:off x="4321800" y="761760"/>
            <a:ext cx="3899880" cy="3291480"/>
          </a:xfrm>
          <a:prstGeom prst="rect">
            <a:avLst/>
          </a:prstGeom>
          <a:ln w="0">
            <a:noFill/>
          </a:ln>
        </p:spPr>
      </p:pic>
      <p:pic>
        <p:nvPicPr>
          <p:cNvPr id="159" name="Google Shape;424;p54"/>
          <p:cNvPicPr/>
          <p:nvPr/>
        </p:nvPicPr>
        <p:blipFill>
          <a:blip r:embed="rId5"/>
          <a:srcRect l="-5755" r="5764" b="26099"/>
          <a:stretch/>
        </p:blipFill>
        <p:spPr>
          <a:xfrm>
            <a:off x="9168480" y="2386440"/>
            <a:ext cx="2399760" cy="1546200"/>
          </a:xfrm>
          <a:prstGeom prst="rect">
            <a:avLst/>
          </a:prstGeom>
          <a:ln w="0">
            <a:noFill/>
          </a:ln>
        </p:spPr>
      </p:pic>
      <p:pic>
        <p:nvPicPr>
          <p:cNvPr id="160" name="Google Shape;425;p54"/>
          <p:cNvPicPr/>
          <p:nvPr/>
        </p:nvPicPr>
        <p:blipFill>
          <a:blip r:embed="rId6"/>
          <a:stretch/>
        </p:blipFill>
        <p:spPr>
          <a:xfrm>
            <a:off x="9004680" y="4797000"/>
            <a:ext cx="1130760" cy="1378800"/>
          </a:xfrm>
          <a:prstGeom prst="rect">
            <a:avLst/>
          </a:prstGeom>
          <a:ln w="0">
            <a:noFill/>
          </a:ln>
        </p:spPr>
      </p:pic>
      <p:pic>
        <p:nvPicPr>
          <p:cNvPr id="161" name="Google Shape;426;p54"/>
          <p:cNvPicPr/>
          <p:nvPr/>
        </p:nvPicPr>
        <p:blipFill>
          <a:blip r:embed="rId7"/>
          <a:stretch/>
        </p:blipFill>
        <p:spPr>
          <a:xfrm>
            <a:off x="9714960" y="4979160"/>
            <a:ext cx="1101960" cy="1401840"/>
          </a:xfrm>
          <a:prstGeom prst="rect">
            <a:avLst/>
          </a:prstGeom>
          <a:ln w="0">
            <a:noFill/>
          </a:ln>
        </p:spPr>
      </p:pic>
      <p:pic>
        <p:nvPicPr>
          <p:cNvPr id="162" name="Google Shape;427;p54"/>
          <p:cNvPicPr/>
          <p:nvPr/>
        </p:nvPicPr>
        <p:blipFill>
          <a:blip r:embed="rId8"/>
          <a:stretch/>
        </p:blipFill>
        <p:spPr>
          <a:xfrm>
            <a:off x="10621800" y="5229360"/>
            <a:ext cx="1069560" cy="1367640"/>
          </a:xfrm>
          <a:prstGeom prst="rect">
            <a:avLst/>
          </a:prstGeom>
          <a:ln w="0">
            <a:noFill/>
          </a:ln>
        </p:spPr>
      </p:pic>
      <p:sp>
        <p:nvSpPr>
          <p:cNvPr id="163" name="Google Shape;428;p54"/>
          <p:cNvSpPr/>
          <p:nvPr/>
        </p:nvSpPr>
        <p:spPr>
          <a:xfrm>
            <a:off x="28317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4" name="Google Shape;429;p54"/>
          <p:cNvSpPr/>
          <p:nvPr/>
        </p:nvSpPr>
        <p:spPr>
          <a:xfrm>
            <a:off x="84963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5" name="Google Shape;430;p54"/>
          <p:cNvSpPr/>
          <p:nvPr/>
        </p:nvSpPr>
        <p:spPr>
          <a:xfrm rot="5400000">
            <a:off x="9912960" y="3429000"/>
            <a:ext cx="1007640" cy="1727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6" name="TextBox 1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3</a:t>
            </a:r>
            <a:endParaRPr lang="en-US" sz="1800" b="0" strike="noStrike" spc="-1">
              <a:latin typeface="Arial"/>
            </a:endParaRPr>
          </a:p>
        </p:txBody>
      </p:sp>
      <p:pic>
        <p:nvPicPr>
          <p:cNvPr id="167" name="Picture 5"/>
          <p:cNvPicPr/>
          <p:nvPr/>
        </p:nvPicPr>
        <p:blipFill>
          <a:blip r:embed="rId9"/>
          <a:stretch/>
        </p:blipFill>
        <p:spPr>
          <a:xfrm>
            <a:off x="4956120" y="4611600"/>
            <a:ext cx="2903040" cy="2169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03040" y="76320"/>
            <a:ext cx="894060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Mass</a:t>
            </a:r>
            <a:r>
              <a:rPr lang="en-US" sz="3000" b="0" strike="noStrike" spc="-1">
                <a:solidFill>
                  <a:srgbClr val="000000"/>
                </a:solidFill>
                <a:latin typeface="Arial"/>
                <a:ea typeface="Arial"/>
              </a:rPr>
              <a:t> </a:t>
            </a:r>
            <a:r>
              <a:rPr lang="en-US" sz="3200" b="1" strike="noStrike" spc="-1">
                <a:solidFill>
                  <a:srgbClr val="000000"/>
                </a:solidFill>
                <a:latin typeface="Arial"/>
                <a:ea typeface="Arial"/>
              </a:rPr>
              <a:t>Spectrometry Workflows</a:t>
            </a:r>
            <a:endParaRPr lang="en-US" sz="3200" b="0" strike="noStrike" spc="-1">
              <a:solidFill>
                <a:srgbClr val="000000"/>
              </a:solidFill>
              <a:latin typeface="Arial"/>
            </a:endParaRPr>
          </a:p>
        </p:txBody>
      </p:sp>
      <p:sp>
        <p:nvSpPr>
          <p:cNvPr id="169" name="PlaceHolder 2"/>
          <p:cNvSpPr>
            <a:spLocks noGrp="1"/>
          </p:cNvSpPr>
          <p:nvPr>
            <p:ph/>
          </p:nvPr>
        </p:nvSpPr>
        <p:spPr>
          <a:xfrm>
            <a:off x="203040" y="990720"/>
            <a:ext cx="7447320" cy="5410080"/>
          </a:xfrm>
          <a:prstGeom prst="rect">
            <a:avLst/>
          </a:prstGeom>
          <a:noFill/>
          <a:ln w="0">
            <a:noFill/>
          </a:ln>
        </p:spPr>
        <p:txBody>
          <a:bodyPr lIns="122040" tIns="60840" rIns="122040" bIns="60840" numCol="1" spcCol="0" anchor="t">
            <a:noAutofit/>
          </a:bodyPr>
          <a:lstStyle/>
          <a:p>
            <a:pPr marL="68400">
              <a:lnSpc>
                <a:spcPct val="100000"/>
              </a:lnSpc>
              <a:buNone/>
              <a:tabLst>
                <a:tab pos="0" algn="l"/>
              </a:tabLst>
            </a:pPr>
            <a:r>
              <a:rPr lang="en-US" sz="2800" b="0" strike="noStrike" spc="-1">
                <a:solidFill>
                  <a:srgbClr val="000000"/>
                </a:solidFill>
                <a:latin typeface="Arial"/>
                <a:ea typeface="Arial"/>
              </a:rPr>
              <a:t>Are diverse:</a:t>
            </a:r>
            <a:endParaRPr lang="en-US" sz="2800" b="0" strike="noStrike" spc="-1">
              <a:solidFill>
                <a:srgbClr val="000000"/>
              </a:solidFill>
              <a:latin typeface="Arial"/>
            </a:endParaRPr>
          </a:p>
          <a:p>
            <a:pPr marL="68400">
              <a:lnSpc>
                <a:spcPct val="100000"/>
              </a:lnSpc>
              <a:buNone/>
              <a:tabLst>
                <a:tab pos="0" algn="l"/>
              </a:tabLst>
            </a:pPr>
            <a:endParaRPr lang="en-US" sz="16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Proteomics/metabolomics/interactomics, …</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Separation methods/Acquisition</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with/without label</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Experimental designs</a:t>
            </a:r>
            <a:endParaRPr lang="en-US" sz="24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Wingdings"/>
                <a:ea typeface="Arial"/>
              </a:rPr>
              <a:t></a:t>
            </a:r>
            <a:r>
              <a:rPr lang="en-US" sz="2800" b="1" strike="noStrike" spc="-1">
                <a:solidFill>
                  <a:srgbClr val="000000"/>
                </a:solidFill>
                <a:latin typeface="Arial"/>
                <a:ea typeface="Arial"/>
              </a:rPr>
              <a:t> </a:t>
            </a:r>
            <a:r>
              <a:rPr lang="en-US" sz="2800" b="1" i="1" strike="noStrike" spc="-1">
                <a:solidFill>
                  <a:srgbClr val="000000"/>
                </a:solidFill>
                <a:latin typeface="Arial"/>
                <a:ea typeface="Arial"/>
              </a:rPr>
              <a:t>A single workflow or tool is </a:t>
            </a:r>
            <a:r>
              <a:rPr lang="en-US" sz="2800" b="1" i="1" u="sng" strike="noStrike" spc="-1">
                <a:solidFill>
                  <a:srgbClr val="000000"/>
                </a:solidFill>
                <a:uFillTx/>
                <a:latin typeface="Arial"/>
                <a:ea typeface="Arial"/>
              </a:rPr>
              <a:t>not</a:t>
            </a:r>
            <a:r>
              <a:rPr lang="en-US" sz="2800" b="1" i="1" strike="noStrike" spc="-1">
                <a:solidFill>
                  <a:srgbClr val="000000"/>
                </a:solidFill>
                <a:latin typeface="Arial"/>
                <a:ea typeface="Arial"/>
              </a:rPr>
              <a:t> enough</a:t>
            </a:r>
            <a:endParaRPr lang="en-US" sz="28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Arial"/>
                <a:ea typeface="Arial"/>
              </a:rPr>
              <a:t>Solution</a:t>
            </a:r>
            <a:r>
              <a:rPr lang="en-US" sz="2800" b="0" strike="noStrike" spc="-1">
                <a:solidFill>
                  <a:srgbClr val="000000"/>
                </a:solidFill>
                <a:latin typeface="Arial"/>
                <a:ea typeface="Arial"/>
              </a:rPr>
              <a:t>: A set of tools that can be combined to highly flexible workflows</a:t>
            </a:r>
            <a:endParaRPr lang="en-US" sz="2800" b="0" strike="noStrike" spc="-1">
              <a:solidFill>
                <a:srgbClr val="000000"/>
              </a:solidFill>
              <a:latin typeface="Arial"/>
            </a:endParaRPr>
          </a:p>
        </p:txBody>
      </p:sp>
      <p:pic>
        <p:nvPicPr>
          <p:cNvPr id="170" name="Google Shape;447;p56"/>
          <p:cNvPicPr/>
          <p:nvPr/>
        </p:nvPicPr>
        <p:blipFill>
          <a:blip r:embed="rId2"/>
          <a:stretch/>
        </p:blipFill>
        <p:spPr>
          <a:xfrm>
            <a:off x="8424720" y="4230360"/>
            <a:ext cx="3104640" cy="2066040"/>
          </a:xfrm>
          <a:prstGeom prst="rect">
            <a:avLst/>
          </a:prstGeom>
          <a:ln w="0">
            <a:noFill/>
          </a:ln>
        </p:spPr>
      </p:pic>
      <p:grpSp>
        <p:nvGrpSpPr>
          <p:cNvPr id="171" name="Group 1"/>
          <p:cNvGrpSpPr/>
          <p:nvPr/>
        </p:nvGrpSpPr>
        <p:grpSpPr>
          <a:xfrm>
            <a:off x="8208360" y="761760"/>
            <a:ext cx="3537360" cy="3322800"/>
            <a:chOff x="8208360" y="761760"/>
            <a:chExt cx="3537360" cy="3322800"/>
          </a:xfrm>
        </p:grpSpPr>
        <p:pic>
          <p:nvPicPr>
            <p:cNvPr id="172" name="Google Shape;436;p55"/>
            <p:cNvPicPr/>
            <p:nvPr/>
          </p:nvPicPr>
          <p:blipFill>
            <a:blip r:embed="rId3"/>
            <a:stretch/>
          </p:blipFill>
          <p:spPr>
            <a:xfrm>
              <a:off x="8208360" y="761760"/>
              <a:ext cx="3537360" cy="3322800"/>
            </a:xfrm>
            <a:prstGeom prst="rect">
              <a:avLst/>
            </a:prstGeom>
            <a:ln w="0">
              <a:noFill/>
            </a:ln>
          </p:spPr>
        </p:pic>
        <p:pic>
          <p:nvPicPr>
            <p:cNvPr id="173" name="Google Shape;439;p55"/>
            <p:cNvPicPr/>
            <p:nvPr/>
          </p:nvPicPr>
          <p:blipFill>
            <a:blip r:embed="rId4"/>
            <a:stretch/>
          </p:blipFill>
          <p:spPr>
            <a:xfrm>
              <a:off x="8620200" y="1767600"/>
              <a:ext cx="2714040" cy="1945800"/>
            </a:xfrm>
            <a:prstGeom prst="rect">
              <a:avLst/>
            </a:prstGeom>
            <a:ln w="0">
              <a:noFill/>
            </a:ln>
          </p:spPr>
        </p:pic>
      </p:grpSp>
      <p:sp>
        <p:nvSpPr>
          <p:cNvPr id="174" name="TextBox 8"/>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4</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015920" y="1600200"/>
            <a:ext cx="10362960" cy="1361520"/>
          </a:xfrm>
          <a:prstGeom prst="rect">
            <a:avLst/>
          </a:prstGeom>
          <a:noFill/>
          <a:ln w="0">
            <a:noFill/>
          </a:ln>
        </p:spPr>
        <p:txBody>
          <a:bodyPr lIns="122040" tIns="60840" rIns="122040" bIns="60840" numCol="1" spcCol="0" anchor="ctr">
            <a:noAutofit/>
          </a:bodyPr>
          <a:lstStyle/>
          <a:p>
            <a:pPr>
              <a:lnSpc>
                <a:spcPct val="100000"/>
              </a:lnSpc>
              <a:buNone/>
            </a:pPr>
            <a:r>
              <a:rPr lang="en-US" sz="5330" b="1" strike="noStrike" spc="-1">
                <a:solidFill>
                  <a:srgbClr val="000000"/>
                </a:solidFill>
                <a:latin typeface="Calibri"/>
                <a:ea typeface="Calibri"/>
              </a:rPr>
              <a:t>What is OpenMS?</a:t>
            </a:r>
            <a:endParaRPr lang="en-US" sz="533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 name="PlaceHolder 1"/>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1" strike="noStrike" spc="-1">
                <a:solidFill>
                  <a:srgbClr val="000000"/>
                </a:solidFill>
                <a:latin typeface="Arial"/>
                <a:ea typeface="Arial"/>
              </a:rPr>
              <a:t>OpenMS</a:t>
            </a:r>
            <a:r>
              <a:rPr lang="en-US" sz="2400" b="0" strike="noStrike" spc="-1">
                <a:solidFill>
                  <a:srgbClr val="000000"/>
                </a:solidFill>
                <a:latin typeface="Arial"/>
                <a:ea typeface="Arial"/>
              </a:rPr>
              <a:t> is:</a:t>
            </a:r>
            <a:endParaRPr lang="en-US" sz="2400" b="0" strike="noStrike" spc="-1">
              <a:solidFill>
                <a:srgbClr val="000000"/>
              </a:solidFill>
              <a:latin typeface="Arial"/>
            </a:endParaRPr>
          </a:p>
          <a:p>
            <a:pPr marL="33840">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Computational </a:t>
            </a:r>
            <a:r>
              <a:rPr lang="en-US" sz="2400" b="1" strike="noStrike" spc="-1">
                <a:solidFill>
                  <a:srgbClr val="000000"/>
                </a:solidFill>
                <a:latin typeface="Arial"/>
                <a:ea typeface="Arial"/>
              </a:rPr>
              <a:t>library</a:t>
            </a:r>
            <a:r>
              <a:rPr lang="en-US" sz="2400" b="0" strike="noStrike" spc="-1">
                <a:solidFill>
                  <a:srgbClr val="000000"/>
                </a:solidFill>
                <a:latin typeface="Arial"/>
                <a:ea typeface="Arial"/>
              </a:rPr>
              <a:t>, </a:t>
            </a:r>
            <a:r>
              <a:rPr lang="en-US" sz="2400" b="1" strike="noStrike" spc="-1">
                <a:solidFill>
                  <a:srgbClr val="000000"/>
                </a:solidFill>
                <a:latin typeface="Arial"/>
                <a:ea typeface="Arial"/>
              </a:rPr>
              <a:t>tools</a:t>
            </a:r>
            <a:r>
              <a:rPr lang="en-US" sz="2400" b="0" strike="noStrike" spc="-1">
                <a:solidFill>
                  <a:srgbClr val="000000"/>
                </a:solidFill>
                <a:latin typeface="Arial"/>
                <a:ea typeface="Arial"/>
              </a:rPr>
              <a:t>, and </a:t>
            </a:r>
            <a:r>
              <a:rPr lang="en-US" sz="2400" b="1" strike="noStrike" spc="-1">
                <a:solidFill>
                  <a:srgbClr val="000000"/>
                </a:solidFill>
                <a:latin typeface="Arial"/>
                <a:ea typeface="Arial"/>
              </a:rPr>
              <a:t>workflows </a:t>
            </a:r>
            <a:r>
              <a:rPr lang="en-US" sz="2400" b="0" strike="noStrike" spc="-1">
                <a:solidFill>
                  <a:srgbClr val="000000"/>
                </a:solidFill>
                <a:latin typeface="Arial"/>
                <a:ea typeface="Arial"/>
              </a:rPr>
              <a:t>for the analysis of mass spectrometry data</a:t>
            </a:r>
            <a:endParaRPr lang="en-US" sz="2400" b="0" strike="noStrike" spc="-1">
              <a:solidFill>
                <a:srgbClr val="000000"/>
              </a:solidFill>
              <a:latin typeface="Arial"/>
            </a:endParaRPr>
          </a:p>
          <a:p>
            <a:pPr>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1" strike="noStrike" spc="-1">
                <a:solidFill>
                  <a:srgbClr val="000000"/>
                </a:solidFill>
                <a:latin typeface="Arial"/>
                <a:ea typeface="Arial"/>
              </a:rPr>
              <a:t>Open-source</a:t>
            </a:r>
            <a:r>
              <a:rPr lang="en-US" sz="2400" b="0" strike="noStrike" spc="-1">
                <a:solidFill>
                  <a:srgbClr val="000000"/>
                </a:solidFill>
                <a:latin typeface="Arial"/>
                <a:ea typeface="Arial"/>
              </a:rPr>
              <a:t> and free of charge</a:t>
            </a:r>
            <a:endParaRPr lang="en-US" sz="2400" b="0" strike="noStrike" spc="-1">
              <a:solidFill>
                <a:srgbClr val="000000"/>
              </a:solidFill>
              <a:latin typeface="Arial"/>
            </a:endParaRPr>
          </a:p>
          <a:p>
            <a:pPr marL="33840">
              <a:lnSpc>
                <a:spcPct val="100000"/>
              </a:lnSpc>
              <a:buNone/>
              <a:tabLst>
                <a:tab pos="0" algn="l"/>
              </a:tabLst>
            </a:pPr>
            <a:endParaRPr lang="en-US" sz="36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Vendor-independent:</a:t>
            </a:r>
            <a:r>
              <a:rPr lang="en-US" sz="2900" b="0" strike="noStrike" spc="-1">
                <a:solidFill>
                  <a:srgbClr val="000000"/>
                </a:solidFill>
                <a:latin typeface="Arial"/>
                <a:ea typeface="Calibri"/>
              </a:rPr>
              <a:t> Supports vendor-formats through conversion with proteowizard library</a:t>
            </a:r>
            <a:endParaRPr lang="en-US" sz="2900" b="0" strike="noStrike" spc="-1">
              <a:solidFill>
                <a:srgbClr val="000000"/>
              </a:solidFill>
              <a:latin typeface="Arial"/>
            </a:endParaRPr>
          </a:p>
          <a:p>
            <a:pPr>
              <a:lnSpc>
                <a:spcPct val="100000"/>
              </a:lnSpc>
              <a:buNone/>
              <a:tabLst>
                <a:tab pos="0" algn="l"/>
              </a:tabLst>
            </a:pPr>
            <a:endParaRPr lang="en-US" sz="29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Standards: </a:t>
            </a:r>
            <a:r>
              <a:rPr lang="en-US" sz="2900" b="0" strike="noStrike" spc="-1">
                <a:solidFill>
                  <a:srgbClr val="000000"/>
                </a:solidFill>
                <a:latin typeface="Arial"/>
                <a:ea typeface="Calibri"/>
              </a:rPr>
              <a:t>Supports all major file formats (PSI) </a:t>
            </a:r>
            <a:endParaRPr lang="en-US" sz="2900" b="0" strike="noStrike" spc="-1">
              <a:solidFill>
                <a:srgbClr val="000000"/>
              </a:solidFill>
              <a:latin typeface="Arial"/>
            </a:endParaRPr>
          </a:p>
        </p:txBody>
      </p:sp>
      <p:sp>
        <p:nvSpPr>
          <p:cNvPr id="177"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What is OpenMS?</a:t>
            </a:r>
            <a:endParaRPr lang="en-US" sz="3000" b="0" strike="noStrike" spc="-1">
              <a:solidFill>
                <a:srgbClr val="000000"/>
              </a:solidFill>
              <a:latin typeface="Arial"/>
            </a:endParaRPr>
          </a:p>
        </p:txBody>
      </p:sp>
      <p:sp>
        <p:nvSpPr>
          <p:cNvPr id="178" name="TextBox 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6</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9" name="Google Shape;94;p15"/>
          <p:cNvPicPr/>
          <p:nvPr/>
        </p:nvPicPr>
        <p:blipFill>
          <a:blip r:embed="rId3"/>
          <a:stretch/>
        </p:blipFill>
        <p:spPr>
          <a:xfrm>
            <a:off x="1159920" y="762120"/>
            <a:ext cx="9486000" cy="6095520"/>
          </a:xfrm>
          <a:prstGeom prst="rect">
            <a:avLst/>
          </a:prstGeom>
          <a:ln w="0">
            <a:noFill/>
          </a:ln>
        </p:spPr>
      </p:pic>
      <p:sp>
        <p:nvSpPr>
          <p:cNvPr id="180" name="Google Shape;95;p15"/>
          <p:cNvSpPr/>
          <p:nvPr/>
        </p:nvSpPr>
        <p:spPr>
          <a:xfrm>
            <a:off x="5594760" y="1075680"/>
            <a:ext cx="1176840" cy="493200"/>
          </a:xfrm>
          <a:prstGeom prst="rect">
            <a:avLst/>
          </a:prstGeom>
          <a:solidFill>
            <a:schemeClr val="accent1">
              <a:lumMod val="40000"/>
              <a:lumOff val="60000"/>
            </a:schemeClr>
          </a:solidFill>
          <a:ln w="9525">
            <a:solidFill>
              <a:srgbClr val="990000"/>
            </a:solidFill>
            <a:round/>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buNone/>
            </a:pPr>
            <a:r>
              <a:rPr lang="en-US" sz="2000" b="0" strike="noStrike" spc="-1">
                <a:solidFill>
                  <a:srgbClr val="000000"/>
                </a:solidFill>
                <a:latin typeface="Arial"/>
                <a:ea typeface="Arial"/>
              </a:rPr>
              <a:t>nextflow</a:t>
            </a:r>
            <a:endParaRPr lang="en-US" sz="2000" b="0" strike="noStrike" spc="-1">
              <a:latin typeface="Arial"/>
            </a:endParaRPr>
          </a:p>
        </p:txBody>
      </p:sp>
      <p:sp>
        <p:nvSpPr>
          <p:cNvPr id="181"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The OpenMS framework</a:t>
            </a:r>
            <a:endParaRPr lang="en-US" sz="3000" b="0" strike="noStrike" spc="-1">
              <a:solidFill>
                <a:srgbClr val="000000"/>
              </a:solidFill>
              <a:latin typeface="Arial"/>
            </a:endParaRPr>
          </a:p>
        </p:txBody>
      </p:sp>
      <p:sp>
        <p:nvSpPr>
          <p:cNvPr id="182"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7</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Tools</a:t>
            </a:r>
            <a:endParaRPr lang="en-US" sz="3000" b="0" strike="noStrike" spc="-1">
              <a:solidFill>
                <a:srgbClr val="000000"/>
              </a:solidFill>
              <a:latin typeface="Arial"/>
            </a:endParaRPr>
          </a:p>
        </p:txBody>
      </p:sp>
      <p:sp>
        <p:nvSpPr>
          <p:cNvPr id="184" name="PlaceHolder 2"/>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80000"/>
              </a:lnSpc>
              <a:spcBef>
                <a:spcPts val="1332"/>
              </a:spcBef>
              <a:buNone/>
              <a:tabLst>
                <a:tab pos="0" algn="l"/>
              </a:tabLst>
            </a:pPr>
            <a:r>
              <a:rPr lang="en-US" sz="2800" b="1" strike="noStrike" spc="-1">
                <a:solidFill>
                  <a:srgbClr val="000000"/>
                </a:solidFill>
                <a:latin typeface="Calibri"/>
                <a:ea typeface="Arial"/>
              </a:rPr>
              <a:t>TOPP tools – The OpenMS PiPeline tools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&gt; 180 Building blocks: One application for each analysis step</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All applications share </a:t>
            </a:r>
            <a:r>
              <a:rPr lang="en-US" sz="2800" b="1" strike="noStrike" spc="-1">
                <a:solidFill>
                  <a:srgbClr val="000000"/>
                </a:solidFill>
                <a:latin typeface="Calibri"/>
                <a:ea typeface="Arial"/>
              </a:rPr>
              <a:t>identical user interfaces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Exchange data in PSI </a:t>
            </a:r>
            <a:r>
              <a:rPr lang="en-US" sz="2800" b="1" strike="noStrike" spc="-1">
                <a:solidFill>
                  <a:srgbClr val="000000"/>
                </a:solidFill>
                <a:latin typeface="Calibri"/>
                <a:ea typeface="Arial"/>
              </a:rPr>
              <a:t>standard formats</a:t>
            </a:r>
            <a:endParaRPr lang="en-US" sz="2800" b="0" strike="noStrike" spc="-1">
              <a:solidFill>
                <a:srgbClr val="000000"/>
              </a:solidFill>
              <a:latin typeface="Arial"/>
            </a:endParaRPr>
          </a:p>
          <a:p>
            <a:pPr marL="169200">
              <a:lnSpc>
                <a:spcPct val="80000"/>
              </a:lnSpc>
              <a:spcBef>
                <a:spcPts val="1227"/>
              </a:spcBef>
              <a:buNone/>
              <a:tabLst>
                <a:tab pos="0" algn="l"/>
              </a:tabLst>
            </a:pPr>
            <a:r>
              <a:rPr lang="en-US" sz="2800" b="0" strike="noStrike" spc="-1">
                <a:solidFill>
                  <a:srgbClr val="000000"/>
                </a:solidFill>
                <a:latin typeface="Wingdings"/>
                <a:ea typeface="Arial"/>
              </a:rPr>
              <a:t></a:t>
            </a:r>
            <a:r>
              <a:rPr lang="en-US" sz="2800" b="0" strike="noStrike" spc="-1">
                <a:solidFill>
                  <a:srgbClr val="000000"/>
                </a:solidFill>
                <a:latin typeface="Calibri"/>
                <a:ea typeface="Arial"/>
              </a:rPr>
              <a:t> Easily integrated in various </a:t>
            </a:r>
            <a:r>
              <a:rPr lang="en-US" sz="2800" b="1" strike="noStrike" spc="-1">
                <a:solidFill>
                  <a:srgbClr val="000000"/>
                </a:solidFill>
                <a:latin typeface="Calibri"/>
                <a:ea typeface="Arial"/>
              </a:rPr>
              <a:t>workflow systems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1" strike="noStrike" spc="-1">
                <a:solidFill>
                  <a:srgbClr val="000000"/>
                </a:solidFill>
                <a:latin typeface="Calibri"/>
                <a:ea typeface="Arial"/>
              </a:rPr>
              <a:t>Support for other tools (e.g., SIRIUS, GNPS...)</a:t>
            </a:r>
            <a:br>
              <a:rPr sz="3200"/>
            </a:br>
            <a:r>
              <a:rPr lang="en-US" sz="3200" b="1" strike="noStrike" spc="-1">
                <a:solidFill>
                  <a:srgbClr val="000000"/>
                </a:solidFill>
                <a:latin typeface="Calibri"/>
              </a:rPr>
              <a:t> </a:t>
            </a:r>
            <a:endParaRPr lang="en-US" sz="3200" b="0" strike="noStrike" spc="-1">
              <a:solidFill>
                <a:srgbClr val="000000"/>
              </a:solidFill>
              <a:latin typeface="Arial"/>
            </a:endParaRPr>
          </a:p>
        </p:txBody>
      </p:sp>
      <p:pic>
        <p:nvPicPr>
          <p:cNvPr id="185" name="Google Shape;300;p40"/>
          <p:cNvPicPr/>
          <p:nvPr/>
        </p:nvPicPr>
        <p:blipFill>
          <a:blip r:embed="rId2"/>
          <a:stretch/>
        </p:blipFill>
        <p:spPr>
          <a:xfrm>
            <a:off x="9621360" y="2387160"/>
            <a:ext cx="1764360" cy="1308240"/>
          </a:xfrm>
          <a:prstGeom prst="rect">
            <a:avLst/>
          </a:prstGeom>
          <a:ln w="0">
            <a:noFill/>
          </a:ln>
        </p:spPr>
      </p:pic>
      <p:sp>
        <p:nvSpPr>
          <p:cNvPr id="186"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8</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7" name="Google Shape;534;p65"/>
          <p:cNvPicPr/>
          <p:nvPr/>
        </p:nvPicPr>
        <p:blipFill>
          <a:blip r:embed="rId3"/>
          <a:stretch/>
        </p:blipFill>
        <p:spPr>
          <a:xfrm>
            <a:off x="4673520" y="4300920"/>
            <a:ext cx="2674080" cy="1959120"/>
          </a:xfrm>
          <a:prstGeom prst="rect">
            <a:avLst/>
          </a:prstGeom>
          <a:ln w="0">
            <a:noFill/>
          </a:ln>
        </p:spPr>
      </p:pic>
      <p:pic>
        <p:nvPicPr>
          <p:cNvPr id="188" name="Google Shape;649;p77"/>
          <p:cNvPicPr/>
          <p:nvPr/>
        </p:nvPicPr>
        <p:blipFill>
          <a:blip r:embed="rId4"/>
          <a:stretch/>
        </p:blipFill>
        <p:spPr>
          <a:xfrm>
            <a:off x="7852320" y="4107600"/>
            <a:ext cx="4339440" cy="2130840"/>
          </a:xfrm>
          <a:prstGeom prst="rect">
            <a:avLst/>
          </a:prstGeom>
          <a:ln w="0">
            <a:noFill/>
          </a:ln>
        </p:spPr>
      </p:pic>
      <p:pic>
        <p:nvPicPr>
          <p:cNvPr id="189" name="Google Shape;650;p77"/>
          <p:cNvPicPr/>
          <p:nvPr/>
        </p:nvPicPr>
        <p:blipFill>
          <a:blip r:embed="rId5"/>
          <a:stretch/>
        </p:blipFill>
        <p:spPr>
          <a:xfrm>
            <a:off x="9297360" y="3503160"/>
            <a:ext cx="1449000" cy="512640"/>
          </a:xfrm>
          <a:prstGeom prst="rect">
            <a:avLst/>
          </a:prstGeom>
          <a:ln w="0">
            <a:noFill/>
          </a:ln>
        </p:spPr>
      </p:pic>
      <p:sp>
        <p:nvSpPr>
          <p:cNvPr id="190" name="TextBox 6"/>
          <p:cNvSpPr/>
          <p:nvPr/>
        </p:nvSpPr>
        <p:spPr>
          <a:xfrm>
            <a:off x="8379720" y="6447600"/>
            <a:ext cx="3284640" cy="37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70" b="0" strike="noStrike" spc="-1">
                <a:solidFill>
                  <a:srgbClr val="000000"/>
                </a:solidFill>
                <a:latin typeface="Arial"/>
                <a:ea typeface="Arial"/>
              </a:rPr>
              <a:t>Matthias Bernt, UFZ Leipzig</a:t>
            </a:r>
            <a:endParaRPr lang="en-US" sz="1870" b="0" strike="noStrike" spc="-1">
              <a:latin typeface="Arial"/>
            </a:endParaRPr>
          </a:p>
        </p:txBody>
      </p:sp>
      <p:pic>
        <p:nvPicPr>
          <p:cNvPr id="191" name="Google Shape;579;p69"/>
          <p:cNvPicPr/>
          <p:nvPr/>
        </p:nvPicPr>
        <p:blipFill>
          <a:blip r:embed="rId6"/>
          <a:stretch/>
        </p:blipFill>
        <p:spPr>
          <a:xfrm>
            <a:off x="5006880" y="3503160"/>
            <a:ext cx="2007360" cy="402480"/>
          </a:xfrm>
          <a:prstGeom prst="rect">
            <a:avLst/>
          </a:prstGeom>
          <a:ln w="0">
            <a:noFill/>
          </a:ln>
        </p:spPr>
      </p:pic>
      <p:pic>
        <p:nvPicPr>
          <p:cNvPr id="192" name="Google Shape;516;p63"/>
          <p:cNvPicPr/>
          <p:nvPr/>
        </p:nvPicPr>
        <p:blipFill>
          <a:blip r:embed="rId7"/>
          <a:stretch/>
        </p:blipFill>
        <p:spPr>
          <a:xfrm>
            <a:off x="203040" y="4107600"/>
            <a:ext cx="3848040" cy="2130840"/>
          </a:xfrm>
          <a:prstGeom prst="rect">
            <a:avLst/>
          </a:prstGeom>
          <a:ln w="0">
            <a:noFill/>
          </a:ln>
        </p:spPr>
      </p:pic>
      <p:pic>
        <p:nvPicPr>
          <p:cNvPr id="193" name="Google Shape;514;p63" descr="http://photos1.meetupstatic.com/photos/event/2/c/9/4/highres_376211412.jpeg"/>
          <p:cNvPicPr/>
          <p:nvPr/>
        </p:nvPicPr>
        <p:blipFill>
          <a:blip r:embed="rId8"/>
          <a:stretch/>
        </p:blipFill>
        <p:spPr>
          <a:xfrm>
            <a:off x="858960" y="3386520"/>
            <a:ext cx="1992240" cy="518760"/>
          </a:xfrm>
          <a:prstGeom prst="rect">
            <a:avLst/>
          </a:prstGeom>
          <a:ln w="0">
            <a:noFill/>
          </a:ln>
        </p:spPr>
      </p:pic>
      <p:sp>
        <p:nvSpPr>
          <p:cNvPr id="194" name="PlaceHolder 1"/>
          <p:cNvSpPr>
            <a:spLocks noGrp="1"/>
          </p:cNvSpPr>
          <p:nvPr>
            <p:ph/>
          </p:nvPr>
        </p:nvSpPr>
        <p:spPr>
          <a:xfrm>
            <a:off x="516960" y="970920"/>
            <a:ext cx="11163600" cy="5526360"/>
          </a:xfrm>
          <a:prstGeom prst="rect">
            <a:avLst/>
          </a:prstGeom>
          <a:noFill/>
          <a:ln w="0">
            <a:noFill/>
          </a:ln>
        </p:spPr>
        <p:txBody>
          <a:bodyPr lIns="122040" tIns="60840" rIns="122040" bIns="60840" numCol="1" spcCol="0" anchor="t">
            <a:noAutofit/>
          </a:bodyPr>
          <a:lstStyle/>
          <a:p>
            <a:pPr>
              <a:lnSpc>
                <a:spcPct val="110000"/>
              </a:lnSpc>
              <a:buNone/>
              <a:tabLst>
                <a:tab pos="0" algn="l"/>
              </a:tabLst>
            </a:pPr>
            <a:r>
              <a:rPr lang="en-US" sz="2800" b="1" strike="noStrike" spc="-1">
                <a:solidFill>
                  <a:srgbClr val="000000"/>
                </a:solidFill>
                <a:latin typeface="Arial"/>
                <a:ea typeface="Arial"/>
              </a:rPr>
              <a:t>Chaining</a:t>
            </a:r>
            <a:r>
              <a:rPr lang="en-US" sz="2800" b="0" strike="noStrike" spc="-1">
                <a:solidFill>
                  <a:srgbClr val="000000"/>
                </a:solidFill>
                <a:latin typeface="Arial"/>
                <a:ea typeface="Arial"/>
              </a:rPr>
              <a:t> of tools to build workflows</a:t>
            </a:r>
            <a:br>
              <a:rPr sz="2800"/>
            </a:br>
            <a:r>
              <a:rPr lang="en-US" sz="2800" b="0" strike="noStrike" spc="-1">
                <a:solidFill>
                  <a:srgbClr val="000000"/>
                </a:solidFill>
                <a:latin typeface="Arial"/>
                <a:ea typeface="Arial"/>
              </a:rPr>
              <a:t>Facilitate </a:t>
            </a:r>
            <a:r>
              <a:rPr lang="en-US" sz="2800" b="0" i="1" strike="noStrike" spc="-1">
                <a:solidFill>
                  <a:srgbClr val="000000"/>
                </a:solidFill>
                <a:latin typeface="Arial"/>
                <a:ea typeface="Arial"/>
              </a:rPr>
              <a:t>reproducible</a:t>
            </a:r>
            <a:r>
              <a:rPr lang="en-US" sz="2800" b="0" strike="noStrike" spc="-1">
                <a:solidFill>
                  <a:srgbClr val="000000"/>
                </a:solidFill>
                <a:latin typeface="Arial"/>
                <a:ea typeface="Arial"/>
              </a:rPr>
              <a:t> and </a:t>
            </a:r>
            <a:r>
              <a:rPr lang="en-US" sz="2800" b="0" i="1" strike="noStrike" spc="-1">
                <a:solidFill>
                  <a:srgbClr val="000000"/>
                </a:solidFill>
                <a:latin typeface="Arial"/>
                <a:ea typeface="Arial"/>
              </a:rPr>
              <a:t>reusable</a:t>
            </a:r>
            <a:r>
              <a:rPr lang="en-US" sz="2800" b="0" strike="noStrike" spc="-1">
                <a:solidFill>
                  <a:srgbClr val="000000"/>
                </a:solidFill>
                <a:latin typeface="Arial"/>
                <a:ea typeface="Arial"/>
              </a:rPr>
              <a:t> research</a:t>
            </a:r>
            <a:endParaRPr lang="en-US" sz="2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gn="ctr">
              <a:lnSpc>
                <a:spcPct val="110000"/>
              </a:lnSpc>
              <a:spcBef>
                <a:spcPts val="533"/>
              </a:spcBef>
              <a:buNone/>
              <a:tabLst>
                <a:tab pos="0" algn="l"/>
              </a:tabLst>
            </a:pPr>
            <a:br>
              <a:rPr sz="1800"/>
            </a:br>
            <a:r>
              <a:rPr lang="en-US" sz="1800" b="0" strike="noStrike" spc="-1">
                <a:solidFill>
                  <a:srgbClr val="000000"/>
                </a:solidFill>
                <a:latin typeface="Arial"/>
                <a:ea typeface="Calibri"/>
              </a:rPr>
              <a:t>Different workflow systems:</a:t>
            </a:r>
            <a:endParaRPr lang="en-US" sz="1800" b="0" strike="noStrike" spc="-1">
              <a:solidFill>
                <a:srgbClr val="000000"/>
              </a:solidFill>
              <a:latin typeface="Arial"/>
            </a:endParaRPr>
          </a:p>
          <a:p>
            <a:pPr marL="1219320">
              <a:lnSpc>
                <a:spcPct val="110000"/>
              </a:lnSpc>
              <a:spcBef>
                <a:spcPts val="374"/>
              </a:spcBef>
              <a:buNone/>
              <a:tabLst>
                <a:tab pos="0" algn="l"/>
              </a:tabLst>
            </a:pPr>
            <a:endParaRPr lang="en-US" sz="1800" b="0" strike="noStrike" spc="-1">
              <a:solidFill>
                <a:srgbClr val="000000"/>
              </a:solidFill>
              <a:latin typeface="Arial"/>
            </a:endParaRPr>
          </a:p>
        </p:txBody>
      </p:sp>
      <p:sp>
        <p:nvSpPr>
          <p:cNvPr id="195" name="Google Shape;298;p40"/>
          <p:cNvSpPr/>
          <p:nvPr/>
        </p:nvSpPr>
        <p:spPr>
          <a:xfrm>
            <a:off x="203040" y="76320"/>
            <a:ext cx="8940600" cy="6858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workflows</a:t>
            </a:r>
            <a:endParaRPr lang="en-US" sz="3000" b="0" strike="noStrike" spc="-1">
              <a:latin typeface="Arial"/>
            </a:endParaRPr>
          </a:p>
        </p:txBody>
      </p:sp>
      <p:sp>
        <p:nvSpPr>
          <p:cNvPr id="196" name="TextBox 1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9</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10600</TotalTime>
  <Words>1749</Words>
  <Application>Microsoft Macintosh PowerPoint</Application>
  <PresentationFormat>Widescreen</PresentationFormat>
  <Paragraphs>178</Paragraphs>
  <Slides>25</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Calibri</vt:lpstr>
      <vt:lpstr>StarSymbol</vt:lpstr>
      <vt:lpstr>Symbol</vt:lpstr>
      <vt:lpstr>Times New Roman</vt:lpstr>
      <vt:lpstr>Trebuchet MS</vt:lpstr>
      <vt:lpstr>Wingdings</vt:lpstr>
      <vt:lpstr>Office Theme</vt:lpstr>
      <vt:lpstr>Office Theme</vt:lpstr>
      <vt:lpstr>Office Theme</vt:lpstr>
      <vt:lpstr>py               for metabolomics</vt:lpstr>
      <vt:lpstr>Computational Metabolomics/Proteomics</vt:lpstr>
      <vt:lpstr>Bioinformatics – The Holy Grail</vt:lpstr>
      <vt:lpstr>Mass Spectrometry Workflows</vt:lpstr>
      <vt:lpstr>What is OpenMS?</vt:lpstr>
      <vt:lpstr>What is OpenMS?</vt:lpstr>
      <vt:lpstr>The OpenMS framework</vt:lpstr>
      <vt:lpstr>OpenMS Tools</vt:lpstr>
      <vt:lpstr>PowerPoint Presentation</vt:lpstr>
      <vt:lpstr>Scripting with OpenMS: pyOpenMS</vt:lpstr>
      <vt:lpstr>Brief intermission..</vt:lpstr>
      <vt:lpstr>Metabolomics for Specialized Metabolites, Ph.D. (Efi) </vt:lpstr>
      <vt:lpstr>pyOpenMS  </vt:lpstr>
      <vt:lpstr>Pre-processing:  From raw data to a table of metabolic features</vt:lpstr>
      <vt:lpstr>Data conversion</vt:lpstr>
      <vt:lpstr>Feature detection (raw mzML)</vt:lpstr>
      <vt:lpstr>1. Mass trace detection</vt:lpstr>
      <vt:lpstr>2. Elution peak detection</vt:lpstr>
      <vt:lpstr>3. FeatureFinder</vt:lpstr>
      <vt:lpstr>4. Map alignment</vt:lpstr>
      <vt:lpstr>5. Feature linking</vt:lpstr>
      <vt:lpstr>6. Table of features</vt:lpstr>
      <vt:lpstr>Suggestions after pre-processing</vt:lpstr>
      <vt:lpstr>Hands-on time!</vt:lpstr>
      <vt:lpstr>Visit our documentation: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Metabolomics of Specialized Metabolites </dc:title>
  <dc:subject/>
  <dc:creator>Eftychia Eva Kontou</dc:creator>
  <dc:description/>
  <cp:lastModifiedBy>Eftychia Eva Kontou</cp:lastModifiedBy>
  <cp:revision>588</cp:revision>
  <dcterms:created xsi:type="dcterms:W3CDTF">2020-12-02T18:22:59Z</dcterms:created>
  <dcterms:modified xsi:type="dcterms:W3CDTF">2022-05-06T19:05:28Z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17</vt:i4>
  </property>
  <property fmtid="{D5CDD505-2E9C-101B-9397-08002B2CF9AE}" pid="3" name="PresentationFormat">
    <vt:lpwstr>Widescreen</vt:lpwstr>
  </property>
  <property fmtid="{D5CDD505-2E9C-101B-9397-08002B2CF9AE}" pid="4" name="Slides">
    <vt:i4>24</vt:i4>
  </property>
</Properties>
</file>